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_rels/slideLayout46.xml.rels" ContentType="application/vnd.openxmlformats-package.relationships+xml"/>
  <Override PartName="/ppt/slideLayouts/_rels/slideLayout22.xml.rels" ContentType="application/vnd.openxmlformats-package.relationships+xml"/>
  <Override PartName="/ppt/slideLayouts/_rels/slideLayout4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47.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11.xml" ContentType="application/vnd.openxmlformats-officedocument.presentationml.slideLayout+xml"/>
  <Override PartName="/ppt/slideLayouts/slideLayout21.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_rels/presentation.xml.rels" ContentType="application/vnd.openxmlformats-package.relationships+xml"/>
  <Override PartName="/ppt/media/image97.png" ContentType="image/png"/>
  <Override PartName="/ppt/media/image102.png" ContentType="image/png"/>
  <Override PartName="/ppt/media/image96.png" ContentType="image/png"/>
  <Override PartName="/ppt/media/image11.jpeg" ContentType="image/jpeg"/>
  <Override PartName="/ppt/media/image95.png" ContentType="image/png"/>
  <Override PartName="/ppt/media/image100.png" ContentType="image/png"/>
  <Override PartName="/ppt/media/image89.png" ContentType="image/png"/>
  <Override PartName="/ppt/media/image111.jpeg" ContentType="image/jpeg"/>
  <Override PartName="/ppt/media/image139.jpeg" ContentType="image/jpeg"/>
  <Override PartName="/ppt/media/image87.png" ContentType="image/png"/>
  <Override PartName="/ppt/media/image85.png" ContentType="image/png"/>
  <Override PartName="/ppt/media/image84.png" ContentType="image/png"/>
  <Override PartName="/ppt/media/image82.png" ContentType="image/png"/>
  <Override PartName="/ppt/media/image81.png" ContentType="image/png"/>
  <Override PartName="/ppt/media/image9.jpeg" ContentType="image/jpeg"/>
  <Override PartName="/ppt/media/image80.png" ContentType="image/png"/>
  <Override PartName="/ppt/media/image78.jpeg" ContentType="image/jpeg"/>
  <Override PartName="/ppt/media/image93.png" ContentType="image/png"/>
  <Override PartName="/ppt/media/image77.jpeg" ContentType="image/jpeg"/>
  <Override PartName="/ppt/media/image70.png" ContentType="image/png"/>
  <Override PartName="/ppt/media/image83.png" ContentType="image/png"/>
  <Override PartName="/ppt/media/image76.jpeg" ContentType="image/jpeg"/>
  <Override PartName="/ppt/media/image129.png" ContentType="image/png"/>
  <Override PartName="/ppt/media/image86.png" ContentType="image/png"/>
  <Override PartName="/ppt/media/image10.jpeg" ContentType="image/jpeg"/>
  <Override PartName="/ppt/media/image75.wmf" ContentType="image/x-wmf"/>
  <Override PartName="/ppt/media/image69.png" ContentType="image/png"/>
  <Override PartName="/ppt/media/image65.png" ContentType="image/png"/>
  <Override PartName="/ppt/media/image146.wmf" ContentType="image/x-wmf"/>
  <Override PartName="/ppt/media/image64.png" ContentType="image/png"/>
  <Override PartName="/ppt/media/image74.png" ContentType="image/png"/>
  <Override PartName="/ppt/media/image63.wmf" ContentType="image/x-wmf"/>
  <Override PartName="/ppt/media/image73.png" ContentType="image/png"/>
  <Override PartName="/ppt/media/image62.wmf" ContentType="image/x-wmf"/>
  <Override PartName="/ppt/media/image72.png" ContentType="image/png"/>
  <Override PartName="/ppt/media/image61.wmf" ContentType="image/x-wmf"/>
  <Override PartName="/ppt/media/image49.png" ContentType="image/png"/>
  <Override PartName="/ppt/media/image71.png" ContentType="image/png"/>
  <Override PartName="/ppt/media/image8.jpeg" ContentType="image/jpeg"/>
  <Override PartName="/ppt/media/image60.wmf" ContentType="image/x-wmf"/>
  <Override PartName="/ppt/media/image48.png" ContentType="image/png"/>
  <Override PartName="/ppt/media/image59.png" ContentType="image/png"/>
  <Override PartName="/ppt/media/image57.png" ContentType="image/png"/>
  <Override PartName="/ppt/media/image56.png" ContentType="image/png"/>
  <Override PartName="/ppt/media/image55.png" ContentType="image/png"/>
  <Override PartName="/ppt/media/image50.png" ContentType="image/png"/>
  <Override PartName="/ppt/media/image119.png" ContentType="image/png"/>
  <Override PartName="/ppt/media/image79.png" ContentType="image/png"/>
  <Override PartName="/ppt/media/image110.jpeg" ContentType="image/jpeg"/>
  <Override PartName="/ppt/media/image32.wmf" ContentType="image/x-wmf"/>
  <Override PartName="/ppt/media/image29.wmf" ContentType="image/x-wmf"/>
  <Override PartName="/ppt/media/image31.png" ContentType="image/png"/>
  <Override PartName="/ppt/media/image133.png" ContentType="image/png"/>
  <Override PartName="/ppt/media/image40.png" ContentType="image/png"/>
  <Override PartName="/ppt/media/image46.jpeg" ContentType="image/jpeg"/>
  <Override PartName="/ppt/media/image137.png" ContentType="image/png"/>
  <Override PartName="/ppt/media/image43.png" ContentType="image/png"/>
  <Override PartName="/ppt/media/image124.wmf" ContentType="image/x-wmf"/>
  <Override PartName="/ppt/media/image135.png" ContentType="image/png"/>
  <Override PartName="/ppt/media/image30.wmf" ContentType="image/x-wmf"/>
  <Override PartName="/ppt/media/image99.png" ContentType="image/png"/>
  <Override PartName="/ppt/media/image112.jpeg" ContentType="image/jpeg"/>
  <Override PartName="/ppt/media/image116.png" ContentType="image/png"/>
  <Override PartName="/ppt/media/image108.jpeg" ContentType="image/jpeg"/>
  <Override PartName="/ppt/media/image118.png" ContentType="image/png"/>
  <Override PartName="/ppt/media/image134.png" ContentType="image/png"/>
  <Override PartName="/ppt/media/image67.wmf" ContentType="image/x-wmf"/>
  <Override PartName="/ppt/media/image141.png" ContentType="image/png"/>
  <Override PartName="/ppt/media/image126.png" ContentType="image/png"/>
  <Override PartName="/ppt/media/image122.wmf" ContentType="image/x-wmf"/>
  <Override PartName="/ppt/media/image41.png" ContentType="image/png"/>
  <Override PartName="/ppt/media/image5.jpeg" ContentType="image/jpeg"/>
  <Override PartName="/ppt/media/image131.png" ContentType="image/png"/>
  <Override PartName="/ppt/media/image37.wmf" ContentType="image/x-wmf"/>
  <Override PartName="/ppt/media/image145.png" ContentType="image/png"/>
  <Override PartName="/ppt/media/image147.png" ContentType="image/png"/>
  <Override PartName="/ppt/media/image136.png" ContentType="image/png"/>
  <Override PartName="/ppt/media/image21.png" ContentType="image/png"/>
  <Override PartName="/ppt/media/image140.jpeg" ContentType="image/jpeg"/>
  <Override PartName="/ppt/media/image45.png" ContentType="image/png"/>
  <Override PartName="/ppt/media/image98.png" ContentType="image/png"/>
  <Override PartName="/ppt/media/image107.jpeg" ContentType="image/jpeg"/>
  <Override PartName="/ppt/media/image142.png" ContentType="image/png"/>
  <Override PartName="/ppt/media/image127.png" ContentType="image/png"/>
  <Override PartName="/ppt/media/image12.png" ContentType="image/png"/>
  <Override PartName="/ppt/media/image138.png" ContentType="image/png"/>
  <Override PartName="/ppt/media/image47.png" ContentType="image/png"/>
  <Override PartName="/ppt/media/image144.png" ContentType="image/png"/>
  <Override PartName="/ppt/media/image88.png" ContentType="image/png"/>
  <Override PartName="/ppt/media/image22.png" ContentType="image/png"/>
  <Override PartName="/ppt/media/image103.wmf" ContentType="image/x-wmf"/>
  <Override PartName="/ppt/media/image113.jpeg" ContentType="image/jpeg"/>
  <Override PartName="/ppt/media/image114.png" ContentType="image/png"/>
  <Override PartName="/ppt/media/image58.png" ContentType="image/png"/>
  <Override PartName="/ppt/media/image143.png" ContentType="image/png"/>
  <Override PartName="/ppt/media/image109.jpeg" ContentType="image/jpeg"/>
  <Override PartName="/ppt/media/image128.png" ContentType="image/png"/>
  <Override PartName="/ppt/media/image13.png" ContentType="image/png"/>
  <Override PartName="/ppt/media/image121.png" ContentType="image/png"/>
  <Override PartName="/ppt/media/image120.png" ContentType="image/png"/>
  <Override PartName="/ppt/media/image117.png" ContentType="image/png"/>
  <Override PartName="/ppt/media/image115.png" ContentType="image/png"/>
  <Override PartName="/ppt/media/image23.png" ContentType="image/png"/>
  <Override PartName="/ppt/media/image104.wmf" ContentType="image/x-wmf"/>
  <Override PartName="/ppt/media/image123.wmf" ContentType="image/x-wmf"/>
  <Override PartName="/ppt/media/image42.png" ContentType="image/png"/>
  <Override PartName="/ppt/media/image28.wmf" ContentType="image/x-wmf"/>
  <Override PartName="/ppt/media/image39.png" ContentType="image/png"/>
  <Override PartName="/ppt/media/image27.png" ContentType="image/png"/>
  <Override PartName="/ppt/media/image26.png" ContentType="image/png"/>
  <Override PartName="/ppt/media/image105.wmf" ContentType="image/x-wmf"/>
  <Override PartName="/ppt/media/image24.png" ContentType="image/png"/>
  <Override PartName="/ppt/media/image34.png" ContentType="image/png"/>
  <Override PartName="/ppt/media/image2.png" ContentType="image/png"/>
  <Override PartName="/ppt/media/image52.png" ContentType="image/png"/>
  <Override PartName="/ppt/media/image106.wmf" ContentType="image/x-wmf"/>
  <Override PartName="/ppt/media/image25.png" ContentType="image/png"/>
  <Override PartName="/ppt/media/image17.png" ContentType="image/png"/>
  <Override PartName="/ppt/media/image92.png" ContentType="image/png"/>
  <Override PartName="/ppt/media/image66.jpeg" ContentType="image/jpeg"/>
  <Override PartName="/ppt/media/image14.png" ContentType="image/png"/>
  <Override PartName="/ppt/media/image1.png" ContentType="image/png"/>
  <Override PartName="/ppt/media/image6.jpeg" ContentType="image/jpeg"/>
  <Override PartName="/ppt/media/image132.wmf" ContentType="image/x-wmf"/>
  <Override PartName="/ppt/media/image51.png" ContentType="image/png"/>
  <Override PartName="/ppt/media/image36.wmf" ContentType="image/x-wmf"/>
  <Override PartName="/ppt/media/image94.jpeg" ContentType="image/jpeg"/>
  <Override PartName="/ppt/media/image130.png" ContentType="image/png"/>
  <Override PartName="/ppt/media/image125.wmf" ContentType="image/x-wmf"/>
  <Override PartName="/ppt/media/image44.png" ContentType="image/png"/>
  <Override PartName="/ppt/media/image4.png" ContentType="image/png"/>
  <Override PartName="/ppt/media/image54.png" ContentType="image/png"/>
  <Override PartName="/ppt/media/image38.png" ContentType="image/png"/>
  <Override PartName="/ppt/media/image3.png" ContentType="image/png"/>
  <Override PartName="/ppt/media/image53.png" ContentType="image/png"/>
  <Override PartName="/ppt/media/image7.jpeg" ContentType="image/jpeg"/>
  <Override PartName="/ppt/media/image68.png" ContentType="image/png"/>
  <Override PartName="/ppt/media/image15.png" ContentType="image/png"/>
  <Override PartName="/ppt/media/image90.png" ContentType="image/png"/>
  <Override PartName="/ppt/media/image35.wmf" ContentType="image/x-wmf"/>
  <Override PartName="/ppt/media/image16.png" ContentType="image/png"/>
  <Override PartName="/ppt/media/image91.png" ContentType="image/png"/>
  <Override PartName="/ppt/media/image18.wmf" ContentType="image/x-wmf"/>
  <Override PartName="/ppt/media/image33.png" ContentType="image/png"/>
  <Override PartName="/ppt/media/image19.wmf" ContentType="image/x-wmf"/>
  <Override PartName="/ppt/media/image20.png" ContentType="image/png"/>
  <Override PartName="/ppt/media/image101.wmf" ContentType="image/x-wmf"/>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89.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54.xml" ContentType="application/vnd.openxmlformats-officedocument.presentationml.slide+xml"/>
  <Override PartName="/ppt/slides/slide20.xml" ContentType="application/vnd.openxmlformats-officedocument.presentationml.slide+xml"/>
  <Override PartName="/ppt/slides/slide79.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11.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10.xml" ContentType="application/vnd.openxmlformats-officedocument.presentationml.slide+xml"/>
  <Override PartName="/ppt/slides/slide69.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4.xml" ContentType="application/vnd.openxmlformats-officedocument.presentationml.slide+xml"/>
  <Override PartName="/ppt/slides/slide78.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68.xml" ContentType="application/vnd.openxmlformats-officedocument.presentationml.slide+xml"/>
  <Override PartName="/ppt/slides/slide83.xml" ContentType="application/vnd.openxmlformats-officedocument.presentationml.slide+xml"/>
  <Override PartName="/ppt/slides/slide77.xml" ContentType="application/vnd.openxmlformats-officedocument.presentationml.slide+xml"/>
  <Override PartName="/ppt/slides/slide67.xml" ContentType="application/vnd.openxmlformats-officedocument.presentationml.slide+xml"/>
  <Override PartName="/ppt/slides/slide14.xml" ContentType="application/vnd.openxmlformats-officedocument.presentationml.slide+xml"/>
  <Override PartName="/ppt/slides/slide82.xml" ContentType="application/vnd.openxmlformats-officedocument.presentationml.slide+xml"/>
  <Override PartName="/ppt/slides/slide49.xml" ContentType="application/vnd.openxmlformats-officedocument.presentationml.slide+xml"/>
  <Override PartName="/ppt/slides/slide66.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65.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27.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18.xml" ContentType="application/vnd.openxmlformats-officedocument.presentationml.slide+xml"/>
  <Override PartName="/ppt/slides/slide92.xml" ContentType="application/vnd.openxmlformats-officedocument.presentationml.slide+xml"/>
  <Override PartName="/ppt/slides/slide17.xml" ContentType="application/vnd.openxmlformats-officedocument.presentationml.slide+xml"/>
  <Override PartName="/ppt/slides/slide91.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90.xml" ContentType="application/vnd.openxmlformats-officedocument.presentationml.slide+xml"/>
  <Override PartName="/ppt/slides/_rels/slide52.xml.rels" ContentType="application/vnd.openxmlformats-package.relationships+xml"/>
  <Override PartName="/ppt/slides/_rels/slide53.xml.rels" ContentType="application/vnd.openxmlformats-package.relationships+xml"/>
  <Override PartName="/ppt/slides/_rels/slide15.xml.rels" ContentType="application/vnd.openxmlformats-package.relationships+xml"/>
  <Override PartName="/ppt/slides/_rels/slide90.xml.rels" ContentType="application/vnd.openxmlformats-package.relationships+xml"/>
  <Override PartName="/ppt/slides/_rels/slide19.xml.rels" ContentType="application/vnd.openxmlformats-package.relationships+xml"/>
  <Override PartName="/ppt/slides/_rels/slide16.xml.rels" ContentType="application/vnd.openxmlformats-package.relationships+xml"/>
  <Override PartName="/ppt/slides/_rels/slide91.xml.rels" ContentType="application/vnd.openxmlformats-package.relationships+xml"/>
  <Override PartName="/ppt/slides/_rels/slide33.xml.rels" ContentType="application/vnd.openxmlformats-package.relationships+xml"/>
  <Override PartName="/ppt/slides/_rels/slide92.xml.rels" ContentType="application/vnd.openxmlformats-package.relationships+xml"/>
  <Override PartName="/ppt/slides/_rels/slide34.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59.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60.xml.rels" ContentType="application/vnd.openxmlformats-package.relationships+xml"/>
  <Override PartName="/ppt/slides/_rels/slide7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77.xml.rels" ContentType="application/vnd.openxmlformats-package.relationships+xml"/>
  <Override PartName="/ppt/slides/_rels/slide45.xml.rels" ContentType="application/vnd.openxmlformats-package.relationships+xml"/>
  <Override PartName="/ppt/slides/_rels/slide85.xml.rels" ContentType="application/vnd.openxmlformats-package.relationships+xml"/>
  <Override PartName="/ppt/slides/_rels/slide8.xml.rels" ContentType="application/vnd.openxmlformats-package.relationships+xml"/>
  <Override PartName="/ppt/slides/_rels/slide86.xml.rels" ContentType="application/vnd.openxmlformats-package.relationships+xml"/>
  <Override PartName="/ppt/slides/_rels/slide9.xml.rels" ContentType="application/vnd.openxmlformats-package.relationships+xml"/>
  <Override PartName="/ppt/slides/_rels/slide80.xml.rels" ContentType="application/vnd.openxmlformats-package.relationships+xml"/>
  <Override PartName="/ppt/slides/_rels/slide22.xml.rels" ContentType="application/vnd.openxmlformats-package.relationships+xml"/>
  <Override PartName="/ppt/slides/_rels/slide87.xml.rels" ContentType="application/vnd.openxmlformats-package.relationships+xml"/>
  <Override PartName="/ppt/slides/_rels/slide72.xml.rels" ContentType="application/vnd.openxmlformats-package.relationships+xml"/>
  <Override PartName="/ppt/slides/_rels/slide81.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89.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57.xml.rels" ContentType="application/vnd.openxmlformats-package.relationships+xml"/>
  <Override PartName="/ppt/slides/_rels/slide46.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0.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84.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24.xml.rels" ContentType="application/vnd.openxmlformats-package.relationships+xml"/>
  <Override PartName="/ppt/slides/_rels/slide82.xml.rels" ContentType="application/vnd.openxmlformats-package.relationships+xml"/>
  <Override PartName="/ppt/slides/_rels/slide71.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64.xml.rels" ContentType="application/vnd.openxmlformats-package.relationships+xml"/>
  <Override PartName="/ppt/slides/_rels/slide78.xml.rels" ContentType="application/vnd.openxmlformats-package.relationships+xml"/>
  <Override PartName="/ppt/slides/_rels/slide67.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83.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74.xml.rels" ContentType="application/vnd.openxmlformats-package.relationships+xml"/>
  <Override PartName="/ppt/slides/slide5.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notesSlides/_rels/notesSlide17.xml.rels" ContentType="application/vnd.openxmlformats-package.relationships+xml"/>
  <Override PartName="/ppt/notesSlides/_rels/notesSlide76.xml.rels" ContentType="application/vnd.openxmlformats-package.relationships+xml"/>
  <Override PartName="/ppt/notesSlides/_rels/notesSlide12.xml.rels" ContentType="application/vnd.openxmlformats-package.relationships+xml"/>
  <Override PartName="/ppt/notesSlides/_rels/notesSlide18.xml.rels" ContentType="application/vnd.openxmlformats-package.relationships+xml"/>
  <Override PartName="/ppt/notesSlides/_rels/notesSlide77.xml.rels" ContentType="application/vnd.openxmlformats-package.relationships+xml"/>
  <Override PartName="/ppt/notesSlides/_rels/notesSlide1.xml.rels" ContentType="application/vnd.openxmlformats-package.relationships+xml"/>
  <Override PartName="/ppt/notesSlides/_rels/notesSlide66.xml.rels" ContentType="application/vnd.openxmlformats-package.relationships+xml"/>
  <Override PartName="/ppt/notesSlides/_rels/notesSlide24.xml.rels" ContentType="application/vnd.openxmlformats-package.relationships+xml"/>
  <Override PartName="/ppt/notesSlides/_rels/notesSlide72.xml.rels" ContentType="application/vnd.openxmlformats-package.relationships+xml"/>
  <Override PartName="/ppt/notesSlides/_rels/notesSlide43.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89.xml.rels" ContentType="application/vnd.openxmlformats-package.relationships+xml"/>
  <Override PartName="/ppt/notesSlides/_rels/notesSlide62.xml.rels" ContentType="application/vnd.openxmlformats-package.relationships+xml"/>
  <Override PartName="/ppt/notesSlides/_rels/notesSlide46.xml.rels" ContentType="application/vnd.openxmlformats-package.relationships+xml"/>
  <Override PartName="/ppt/notesSlides/_rels/notesSlide80.xml.rels" ContentType="application/vnd.openxmlformats-package.relationships+xml"/>
  <Override PartName="/ppt/notesSlides/_rels/notesSlide13.xml.rels" ContentType="application/vnd.openxmlformats-package.relationships+xml"/>
  <Override PartName="/ppt/notesSlides/_rels/notesSlide61.xml.rels" ContentType="application/vnd.openxmlformats-package.relationships+xml"/>
  <Override PartName="/ppt/notesSlides/_rels/notesSlide15.xml.rels" ContentType="application/vnd.openxmlformats-package.relationships+xml"/>
  <Override PartName="/ppt/notesSlides/_rels/notesSlide55.xml.rels" ContentType="application/vnd.openxmlformats-package.relationships+xml"/>
  <Override PartName="/ppt/notesSlides/_rels/notesSlide40.xml.rels" ContentType="application/vnd.openxmlformats-package.relationships+xml"/>
  <Override PartName="/ppt/notesSlides/_rels/notesSlide57.xml.rels" ContentType="application/vnd.openxmlformats-package.relationships+xml"/>
  <Override PartName="/ppt/notesSlides/_rels/notesSlide48.xml.rels" ContentType="application/vnd.openxmlformats-package.relationships+xml"/>
  <Override PartName="/ppt/notesSlides/_rels/notesSlide82.xml.rels" ContentType="application/vnd.openxmlformats-package.relationships+xml"/>
  <Override PartName="/ppt/notesSlides/_rels/notesSlide92.xml.rels" ContentType="application/vnd.openxmlformats-package.relationships+xml"/>
  <Override PartName="/ppt/notesSlides/_rels/notesSlide44.xml.rels" ContentType="application/vnd.openxmlformats-package.relationships+xml"/>
  <Override PartName="/ppt/notesSlides/_rels/notesSlide83.xml.rels" ContentType="application/vnd.openxmlformats-package.relationships+xml"/>
  <Override PartName="/ppt/notesSlides/_rels/notesSlide75.xml.rels" ContentType="application/vnd.openxmlformats-package.relationships+xml"/>
  <Override PartName="/ppt/notesSlides/_rels/notesSlide45.xml.rels" ContentType="application/vnd.openxmlformats-package.relationships+xml"/>
  <Override PartName="/ppt/notesSlides/_rels/notesSlide88.xml.rels" ContentType="application/vnd.openxmlformats-package.relationships+xml"/>
  <Override PartName="/ppt/notesSlides/_rels/notesSlide73.xml.rels" ContentType="application/vnd.openxmlformats-package.relationships+xml"/>
  <Override PartName="/ppt/notesSlides/_rels/notesSlide47.xml.rels" ContentType="application/vnd.openxmlformats-package.relationships+xml"/>
  <Override PartName="/ppt/notesSlides/_rels/notesSlide81.xml.rels" ContentType="application/vnd.openxmlformats-package.relationships+xml"/>
  <Override PartName="/ppt/notesSlides/_rels/notesSlide84.xml.rels" ContentType="application/vnd.openxmlformats-package.relationships+xml"/>
  <Override PartName="/ppt/notesSlides/_rels/notesSlide70.xml.rels" ContentType="application/vnd.openxmlformats-package.relationships+xml"/>
  <Override PartName="/ppt/notesSlides/_rels/notesSlide37.xml.rels" ContentType="application/vnd.openxmlformats-package.relationships+xml"/>
  <Override PartName="/ppt/notesSlides/_rels/notesSlide85.xml.rels" ContentType="application/vnd.openxmlformats-package.relationships+xml"/>
  <Override PartName="/ppt/notesSlides/_rels/notesSlide79.xml.rels" ContentType="application/vnd.openxmlformats-package.relationships+xml"/>
  <Override PartName="/ppt/notesSlides/_rels/notesSlide71.xml.rels" ContentType="application/vnd.openxmlformats-package.relationships+xml"/>
  <Override PartName="/ppt/notesSlides/notesSlide70.xml" ContentType="application/vnd.openxmlformats-officedocument.presentationml.notesSlide+xml"/>
  <Override PartName="/ppt/notesSlides/notesSlide66.xml" ContentType="application/vnd.openxmlformats-officedocument.presentationml.notesSlide+xml"/>
  <Override PartName="/ppt/notesSlides/notesSlide57.xml" ContentType="application/vnd.openxmlformats-officedocument.presentationml.notesSlide+xml"/>
  <Override PartName="/ppt/notesSlides/notesSlide92.xml" ContentType="application/vnd.openxmlformats-officedocument.presentationml.notesSlide+xml"/>
  <Override PartName="/ppt/notesSlides/notesSlide55.xml" ContentType="application/vnd.openxmlformats-officedocument.presentationml.notesSlide+xml"/>
  <Override PartName="/ppt/notesSlides/notesSlide48.xml" ContentType="application/vnd.openxmlformats-officedocument.presentationml.notesSlide+xml"/>
  <Override PartName="/ppt/notesSlides/notesSlide83.xml" ContentType="application/vnd.openxmlformats-officedocument.presentationml.notesSlide+xml"/>
  <Override PartName="/ppt/notesSlides/notesSlide61.xml" ContentType="application/vnd.openxmlformats-officedocument.presentationml.notesSlide+xml"/>
  <Override PartName="/ppt/notesSlides/notesSlide45.xml" ContentType="application/vnd.openxmlformats-officedocument.presentationml.notesSlide+xml"/>
  <Override PartName="/ppt/notesSlides/notesSlide80.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47.xml" ContentType="application/vnd.openxmlformats-officedocument.presentationml.notesSlide+xml"/>
  <Override PartName="/ppt/notesSlides/notesSlide82.xml" ContentType="application/vnd.openxmlformats-officedocument.presentationml.notesSlide+xml"/>
  <Override PartName="/ppt/notesSlides/notesSlide13.xml" ContentType="application/vnd.openxmlformats-officedocument.presentationml.notesSlide+xml"/>
  <Override PartName="/ppt/notesSlides/notesSlide37.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5.xml" ContentType="application/vnd.openxmlformats-officedocument.presentationml.notesSlide+xml"/>
  <Override PartName="/ppt/notesSlides/notesSlide40.xml" ContentType="application/vnd.openxmlformats-officedocument.presentationml.notesSlide+xml"/>
  <Override PartName="/ppt/notesSlides/notesSlide85.xml" ContentType="application/vnd.openxmlformats-officedocument.presentationml.notesSlide+xml"/>
  <Override PartName="/ppt/notesSlides/notesSlide77.xml" ContentType="application/vnd.openxmlformats-officedocument.presentationml.notesSlide+xml"/>
  <Override PartName="/ppt/notesSlides/notesSlide71.xml" ContentType="application/vnd.openxmlformats-officedocument.presentationml.notesSlide+xml"/>
  <Override PartName="/ppt/notesSlides/notesSlide88.xml" ContentType="application/vnd.openxmlformats-officedocument.presentationml.notesSlide+xml"/>
  <Override PartName="/ppt/notesSlides/notesSlide84.xml" ContentType="application/vnd.openxmlformats-officedocument.presentationml.notesSlide+xml"/>
  <Override PartName="/ppt/notesSlides/notesSlide76.xml" ContentType="application/vnd.openxmlformats-officedocument.presentationml.notesSlide+xml"/>
  <Override PartName="/ppt/notesSlides/notesSlide34.xml" ContentType="application/vnd.openxmlformats-officedocument.presentationml.notesSlide+xml"/>
  <Override PartName="/ppt/notesSlides/notesSlide89.xml" ContentType="application/vnd.openxmlformats-officedocument.presentationml.notesSlide+xml"/>
  <Override PartName="/ppt/notesSlides/notesSlide28.xml" ContentType="application/vnd.openxmlformats-officedocument.presentationml.notesSlide+xml"/>
  <Override PartName="/ppt/notesSlides/notesSlide43.xml" ContentType="application/vnd.openxmlformats-officedocument.presentationml.notesSlide+xml"/>
  <Override PartName="/ppt/notesSlides/notesSlide79.xml" ContentType="application/vnd.openxmlformats-officedocument.presentationml.notesSlide+xml"/>
  <Override PartName="/ppt/notesSlides/notesSlide24.xml" ContentType="application/vnd.openxmlformats-officedocument.presentationml.notesSlide+xml"/>
  <Override PartName="/ppt/notesSlides/notesSlide18.xml" ContentType="application/vnd.openxmlformats-officedocument.presentationml.notesSlide+xml"/>
  <Override PartName="/ppt/notesSlides/notesSlide12.xml" ContentType="application/vnd.openxmlformats-officedocument.presentationml.notesSlide+xml"/>
  <Override PartName="/ppt/notesSlides/notesSlide62.xml" ContentType="application/vnd.openxmlformats-officedocument.presentationml.notesSlide+xml"/>
  <Override PartName="/ppt/notesSlides/notesSlide46.xml" ContentType="application/vnd.openxmlformats-officedocument.presentationml.notesSlide+xml"/>
  <Override PartName="/ppt/notesSlides/notesSlide81.xml" ContentType="application/vnd.openxmlformats-officedocument.presentationml.notesSlide+xml"/>
  <Override PartName="/ppt/notesSlides/notesSlide17.xml" ContentType="application/vnd.openxmlformats-officedocument.presentationml.notes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57"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58"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59"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60"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6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C15F7CD-3DA3-4138-800B-E441298BAB5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hyperlink" Target="http://aishack.in/tutorials/sift-scale-invariant-feature-transform-introduction/" TargetMode="External"/><Relationship Id="rId2" Type="http://schemas.openxmlformats.org/officeDocument/2006/relationships/slide" Target="../slides/slide62.xml"/><Relationship Id="rId3"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sldImg"/>
          </p:nvPr>
        </p:nvSpPr>
        <p:spPr>
          <a:xfrm>
            <a:off x="1257480" y="720720"/>
            <a:ext cx="4799160" cy="3598920"/>
          </a:xfrm>
          <a:prstGeom prst="rect">
            <a:avLst/>
          </a:prstGeom>
        </p:spPr>
      </p:sp>
      <p:sp>
        <p:nvSpPr>
          <p:cNvPr id="1023" name="PlaceHolder 2"/>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2000" spc="-1" strike="noStrike">
                <a:latin typeface="Arial"/>
              </a:rPr>
              <a:t>Edited by Mayada Hadhoud Fall2017</a:t>
            </a:r>
            <a:endParaRPr b="0" lang="en-US" sz="2000" spc="-1" strike="noStrike">
              <a:latin typeface="Arial"/>
            </a:endParaRPr>
          </a:p>
          <a:p>
            <a:pPr marL="216000" indent="-215280">
              <a:lnSpc>
                <a:spcPct val="100000"/>
              </a:lnSpc>
            </a:pPr>
            <a:r>
              <a:rPr b="0" lang="en-US" sz="2000" spc="-1" strike="noStrike">
                <a:latin typeface="Arial"/>
              </a:rPr>
              <a:t>Some of the slides are from </a:t>
            </a:r>
            <a:endParaRPr b="0" lang="en-US" sz="2000" spc="-1" strike="noStrike">
              <a:latin typeface="Arial"/>
            </a:endParaRPr>
          </a:p>
          <a:p>
            <a:pPr marL="216000" indent="-215280">
              <a:lnSpc>
                <a:spcPct val="100000"/>
              </a:lnSpc>
            </a:pPr>
            <a:r>
              <a:rPr b="0" lang="en-US" sz="2000" spc="-1" strike="noStrike">
                <a:latin typeface="Arial"/>
              </a:rPr>
              <a:t>https://courses.cs.washington.edu/courses/cse455/09wi/Lects/lect6.pdf</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Useful lectures </a:t>
            </a:r>
            <a:endParaRPr b="0" lang="en-US" sz="2000" spc="-1" strike="noStrike">
              <a:latin typeface="Arial"/>
            </a:endParaRPr>
          </a:p>
          <a:p>
            <a:pPr marL="216000" indent="-215280">
              <a:lnSpc>
                <a:spcPct val="100000"/>
              </a:lnSpc>
            </a:pPr>
            <a:r>
              <a:rPr b="0" lang="en-US" sz="2000" spc="-1" strike="noStrike">
                <a:latin typeface="Arial"/>
              </a:rPr>
              <a:t>Harris Corner </a:t>
            </a:r>
            <a:endParaRPr b="0" lang="en-US" sz="2000" spc="-1" strike="noStrike">
              <a:latin typeface="Arial"/>
            </a:endParaRPr>
          </a:p>
          <a:p>
            <a:pPr marL="216000" indent="-215280">
              <a:lnSpc>
                <a:spcPct val="100000"/>
              </a:lnSpc>
            </a:pPr>
            <a:r>
              <a:rPr b="0" lang="en-US" sz="2000" spc="-1" strike="noStrike">
                <a:latin typeface="Arial"/>
              </a:rPr>
              <a:t>https://www.youtube.com/watch?v=_qgKQGsuKeQ&amp;list=PLd3hlSJsX_Imk_BPmB_H3AQjFKZS9XgZm&amp;index=5</a:t>
            </a:r>
            <a:endParaRPr b="0" lang="en-US" sz="2000" spc="-1" strike="noStrike">
              <a:latin typeface="Arial"/>
            </a:endParaRPr>
          </a:p>
          <a:p>
            <a:pPr marL="216000" indent="-215280">
              <a:lnSpc>
                <a:spcPct val="100000"/>
              </a:lnSpc>
            </a:pPr>
            <a:r>
              <a:rPr b="0" lang="en-US" sz="2000" spc="-1" strike="noStrike">
                <a:latin typeface="Arial"/>
              </a:rPr>
              <a:t>SIFT</a:t>
            </a:r>
            <a:endParaRPr b="0" lang="en-US" sz="2000" spc="-1" strike="noStrike">
              <a:latin typeface="Arial"/>
            </a:endParaRPr>
          </a:p>
          <a:p>
            <a:pPr marL="216000" indent="-215280">
              <a:lnSpc>
                <a:spcPct val="100000"/>
              </a:lnSpc>
            </a:pPr>
            <a:r>
              <a:rPr b="0" lang="en-US" sz="2000" spc="-1" strike="noStrike">
                <a:latin typeface="Arial"/>
              </a:rPr>
              <a:t>https://www.youtube.com/watch?v=NPcMS49V5hg&amp;index=6&amp;list=PLd3hlSJsX_Imk_BPmB_H3AQjFKZS9XgZm</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1024" name="CustomShape 3"/>
          <p:cNvSpPr/>
          <p:nvPr/>
        </p:nvSpPr>
        <p:spPr>
          <a:xfrm>
            <a:off x="0" y="0"/>
            <a:ext cx="3168360" cy="478800"/>
          </a:xfrm>
          <a:prstGeom prst="rect">
            <a:avLst/>
          </a:prstGeom>
          <a:noFill/>
          <a:ln>
            <a:noFill/>
          </a:ln>
        </p:spPr>
        <p:style>
          <a:lnRef idx="0"/>
          <a:fillRef idx="0"/>
          <a:effectRef idx="0"/>
          <a:fontRef idx="minor"/>
        </p:style>
      </p:sp>
      <p:sp>
        <p:nvSpPr>
          <p:cNvPr id="1025" name="CustomShape 4"/>
          <p:cNvSpPr/>
          <p:nvPr/>
        </p:nvSpPr>
        <p:spPr>
          <a:xfrm>
            <a:off x="4143600" y="0"/>
            <a:ext cx="3168360" cy="478800"/>
          </a:xfrm>
          <a:prstGeom prst="rect">
            <a:avLst/>
          </a:prstGeom>
          <a:noFill/>
          <a:ln>
            <a:noFill/>
          </a:ln>
        </p:spPr>
        <p:style>
          <a:lnRef idx="0"/>
          <a:fillRef idx="0"/>
          <a:effectRef idx="0"/>
          <a:fontRef idx="minor"/>
        </p:style>
      </p:sp>
      <p:sp>
        <p:nvSpPr>
          <p:cNvPr id="1026"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842FFF72-BF06-47D8-B1BC-B96338F34E4F}" type="slidenum">
              <a:rPr b="0" lang="en-US" sz="1300" spc="-1" strike="noStrike">
                <a:solidFill>
                  <a:srgbClr val="000000"/>
                </a:solidFill>
                <a:latin typeface="Arial"/>
                <a:ea typeface="+mn-ea"/>
              </a:rPr>
              <a:t>92</a:t>
            </a:fld>
            <a:endParaRPr b="0" lang="en-US" sz="13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PlaceHolder 1"/>
          <p:cNvSpPr>
            <a:spLocks noGrp="1"/>
          </p:cNvSpPr>
          <p:nvPr>
            <p:ph type="sldImg"/>
          </p:nvPr>
        </p:nvSpPr>
        <p:spPr>
          <a:xfrm>
            <a:off x="1257480" y="720720"/>
            <a:ext cx="4799160" cy="3598920"/>
          </a:xfrm>
          <a:prstGeom prst="rect">
            <a:avLst/>
          </a:prstGeom>
        </p:spPr>
      </p:sp>
      <p:sp>
        <p:nvSpPr>
          <p:cNvPr id="1028" name="PlaceHolder 2"/>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2000" spc="-1" strike="noStrike">
                <a:latin typeface="Arial"/>
              </a:rPr>
              <a:t>Corners : junctions of contours </a:t>
            </a:r>
            <a:endParaRPr b="0" lang="en-US" sz="2000" spc="-1" strike="noStrike">
              <a:latin typeface="Arial"/>
            </a:endParaRPr>
          </a:p>
          <a:p>
            <a:pPr marL="216000" indent="-215280">
              <a:lnSpc>
                <a:spcPct val="100000"/>
              </a:lnSpc>
            </a:pPr>
            <a:r>
              <a:rPr b="0" lang="en-US" sz="2000" spc="-1" strike="noStrike">
                <a:latin typeface="Arial"/>
              </a:rPr>
              <a:t>More stable features over changes of viewpoint</a:t>
            </a:r>
            <a:endParaRPr b="0" lang="en-US" sz="2000" spc="-1" strike="noStrike">
              <a:latin typeface="Arial"/>
            </a:endParaRPr>
          </a:p>
        </p:txBody>
      </p:sp>
      <p:sp>
        <p:nvSpPr>
          <p:cNvPr id="1029"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03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31"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A348BD77-6AF0-4180-8093-4994C7AADEC4}" type="slidenum">
              <a:rPr b="0" lang="en-US" sz="1300" spc="-1" strike="noStrike">
                <a:solidFill>
                  <a:srgbClr val="000000"/>
                </a:solidFill>
                <a:latin typeface="Arial"/>
                <a:ea typeface="+mn-ea"/>
              </a:rPr>
              <a:t>92</a:t>
            </a:fld>
            <a:endParaRPr b="0" lang="en-US" sz="13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sldImg"/>
          </p:nvPr>
        </p:nvSpPr>
        <p:spPr>
          <a:xfrm>
            <a:off x="1257480" y="720720"/>
            <a:ext cx="4799160" cy="3598920"/>
          </a:xfrm>
          <a:prstGeom prst="rect">
            <a:avLst/>
          </a:prstGeom>
        </p:spPr>
      </p:sp>
      <p:sp>
        <p:nvSpPr>
          <p:cNvPr id="1033" name="PlaceHolder 2"/>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2000" spc="-1" strike="noStrike">
                <a:latin typeface="Arial"/>
              </a:rPr>
              <a:t>should easily recognize the point by looking at intensity values within a small window </a:t>
            </a:r>
            <a:endParaRPr b="0" lang="en-US" sz="2000" spc="-1" strike="noStrike">
              <a:latin typeface="Arial"/>
            </a:endParaRPr>
          </a:p>
          <a:p>
            <a:pPr marL="216000" indent="-215280">
              <a:lnSpc>
                <a:spcPct val="100000"/>
              </a:lnSpc>
            </a:pPr>
            <a:r>
              <a:rPr b="0" lang="en-US" sz="2000" spc="-1" strike="noStrike">
                <a:latin typeface="Arial"/>
              </a:rPr>
              <a:t>Shifting the window in any direction should yield a large change in appearance.</a:t>
            </a:r>
            <a:endParaRPr b="0" lang="en-US" sz="2000" spc="-1" strike="noStrike">
              <a:latin typeface="Arial"/>
            </a:endParaRPr>
          </a:p>
        </p:txBody>
      </p:sp>
      <p:sp>
        <p:nvSpPr>
          <p:cNvPr id="1034"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03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36"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EB26E9FA-79CD-4EE8-AD1B-B546D0B88BEC}" type="slidenum">
              <a:rPr b="0" lang="en-US" sz="1300" spc="-1" strike="noStrike">
                <a:solidFill>
                  <a:srgbClr val="000000"/>
                </a:solidFill>
                <a:latin typeface="Arial"/>
                <a:ea typeface="+mn-ea"/>
              </a:rPr>
              <a:t>92</a:t>
            </a:fld>
            <a:endParaRPr b="0" lang="en-US" sz="13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sldImg"/>
          </p:nvPr>
        </p:nvSpPr>
        <p:spPr>
          <a:xfrm>
            <a:off x="1257480" y="720720"/>
            <a:ext cx="4799160" cy="3598920"/>
          </a:xfrm>
          <a:prstGeom prst="rect">
            <a:avLst/>
          </a:prstGeom>
        </p:spPr>
      </p:sp>
      <p:sp>
        <p:nvSpPr>
          <p:cNvPr id="1038" name="PlaceHolder 2"/>
          <p:cNvSpPr>
            <a:spLocks noGrp="1"/>
          </p:cNvSpPr>
          <p:nvPr>
            <p:ph type="body"/>
          </p:nvPr>
        </p:nvSpPr>
        <p:spPr>
          <a:xfrm>
            <a:off x="731520" y="4560480"/>
            <a:ext cx="5850720" cy="4319280"/>
          </a:xfrm>
          <a:prstGeom prst="rect">
            <a:avLst/>
          </a:prstGeom>
        </p:spPr>
        <p:txBody>
          <a:bodyPr lIns="96840" rIns="96840" tIns="48240" bIns="48240">
            <a:normAutofit/>
          </a:bodyPr>
          <a:p>
            <a:pPr marL="216000" indent="-215280">
              <a:lnSpc>
                <a:spcPct val="100000"/>
              </a:lnSpc>
            </a:pPr>
            <a:r>
              <a:rPr b="0" lang="en-US" sz="2000" spc="-1" strike="noStrike">
                <a:latin typeface="Arial"/>
              </a:rPr>
              <a:t>This equation describe the SSD (sum squared differences)</a:t>
            </a:r>
            <a:endParaRPr b="0" lang="en-US" sz="2000" spc="-1" strike="noStrike">
              <a:latin typeface="Arial"/>
            </a:endParaRPr>
          </a:p>
          <a:p>
            <a:pPr marL="216000" indent="-215280">
              <a:lnSpc>
                <a:spcPct val="100000"/>
              </a:lnSpc>
            </a:pPr>
            <a:r>
              <a:rPr b="0" lang="en-US" sz="2000" spc="-1" strike="noStrike">
                <a:latin typeface="Arial"/>
              </a:rPr>
              <a:t>If the value is min means that two windows are almost the same </a:t>
            </a:r>
            <a:endParaRPr b="0" lang="en-US" sz="2000" spc="-1" strike="noStrike">
              <a:latin typeface="Arial"/>
            </a:endParaRPr>
          </a:p>
          <a:p>
            <a:pPr marL="216000" indent="-215280">
              <a:lnSpc>
                <a:spcPct val="100000"/>
              </a:lnSpc>
            </a:pPr>
            <a:r>
              <a:rPr b="0" lang="en-US" sz="2000" spc="-1" strike="noStrike">
                <a:latin typeface="Arial"/>
              </a:rPr>
              <a:t>Larger difference means different windows</a:t>
            </a:r>
            <a:endParaRPr b="0" lang="en-US" sz="2000" spc="-1" strike="noStrike">
              <a:latin typeface="Arial"/>
            </a:endParaRPr>
          </a:p>
        </p:txBody>
      </p:sp>
      <p:sp>
        <p:nvSpPr>
          <p:cNvPr id="1039"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04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41"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0E6C40B7-31A8-4DAD-AB49-2F21856B5DB3}" type="slidenum">
              <a:rPr b="0" lang="en-US" sz="1300" spc="-1" strike="noStrike">
                <a:solidFill>
                  <a:srgbClr val="000000"/>
                </a:solidFill>
                <a:latin typeface="Arial"/>
                <a:ea typeface="+mn-ea"/>
              </a:rPr>
              <a:t>15</a:t>
            </a:fld>
            <a:endParaRPr b="0" lang="en-US" sz="13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PlaceHolder 1"/>
          <p:cNvSpPr>
            <a:spLocks noGrp="1"/>
          </p:cNvSpPr>
          <p:nvPr>
            <p:ph type="sldImg"/>
          </p:nvPr>
        </p:nvSpPr>
        <p:spPr>
          <a:xfrm>
            <a:off x="1257480" y="720720"/>
            <a:ext cx="4799160" cy="3598920"/>
          </a:xfrm>
          <a:prstGeom prst="rect">
            <a:avLst/>
          </a:prstGeom>
        </p:spPr>
      </p:sp>
      <p:sp>
        <p:nvSpPr>
          <p:cNvPr id="1043"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044"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D0555364-4532-454A-81D4-2A6FF44CE851}" type="slidenum">
              <a:rPr b="0" lang="en-US" sz="1200" spc="-1" strike="noStrike">
                <a:solidFill>
                  <a:srgbClr val="000000"/>
                </a:solidFill>
                <a:latin typeface="Times New Roman"/>
                <a:ea typeface="MS PGothic"/>
              </a:rPr>
              <a:t>15</a:t>
            </a:fld>
            <a:endParaRPr b="0" lang="en-US" sz="1200" spc="-1" strike="noStrike">
              <a:latin typeface="Arial"/>
            </a:endParaRPr>
          </a:p>
        </p:txBody>
      </p:sp>
      <p:sp>
        <p:nvSpPr>
          <p:cNvPr id="104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4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PlaceHolder 1"/>
          <p:cNvSpPr>
            <a:spLocks noGrp="1"/>
          </p:cNvSpPr>
          <p:nvPr>
            <p:ph type="sldImg"/>
          </p:nvPr>
        </p:nvSpPr>
        <p:spPr>
          <a:xfrm>
            <a:off x="1257480" y="720720"/>
            <a:ext cx="4799160" cy="3598920"/>
          </a:xfrm>
          <a:prstGeom prst="rect">
            <a:avLst/>
          </a:prstGeom>
        </p:spPr>
      </p:sp>
      <p:sp>
        <p:nvSpPr>
          <p:cNvPr id="1048" name="PlaceHolder 2"/>
          <p:cNvSpPr>
            <a:spLocks noGrp="1"/>
          </p:cNvSpPr>
          <p:nvPr>
            <p:ph type="body"/>
          </p:nvPr>
        </p:nvSpPr>
        <p:spPr>
          <a:xfrm>
            <a:off x="731520" y="4560480"/>
            <a:ext cx="5850720" cy="4319280"/>
          </a:xfrm>
          <a:prstGeom prst="rect">
            <a:avLst/>
          </a:prstGeom>
        </p:spPr>
        <p:txBody>
          <a:bodyPr lIns="96840" rIns="96840" tIns="48240" bIns="48240">
            <a:normAutofit/>
          </a:bodyPr>
          <a:p>
            <a:pPr marL="216000" indent="-215280">
              <a:lnSpc>
                <a:spcPct val="100000"/>
              </a:lnSpc>
            </a:pPr>
            <a:r>
              <a:rPr b="0" lang="en-US" sz="2000" spc="-1" strike="noStrike">
                <a:latin typeface="Arial"/>
              </a:rPr>
              <a:t>Taylor series approximate each function in terms of its derivatives </a:t>
            </a:r>
            <a:endParaRPr b="0" lang="en-US" sz="2000" spc="-1" strike="noStrike">
              <a:latin typeface="Arial"/>
            </a:endParaRPr>
          </a:p>
        </p:txBody>
      </p:sp>
      <p:sp>
        <p:nvSpPr>
          <p:cNvPr id="1049"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05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51"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25C42942-5824-4F45-9490-2FC2A0EFC694}" type="slidenum">
              <a:rPr b="0" lang="en-US" sz="1300" spc="-1" strike="noStrike">
                <a:solidFill>
                  <a:srgbClr val="000000"/>
                </a:solidFill>
                <a:latin typeface="Arial"/>
                <a:ea typeface="+mn-ea"/>
              </a:rPr>
              <a:t>18</a:t>
            </a:fld>
            <a:endParaRPr b="0" lang="en-US" sz="13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sldImg"/>
          </p:nvPr>
        </p:nvSpPr>
        <p:spPr>
          <a:xfrm>
            <a:off x="1257480" y="720720"/>
            <a:ext cx="4799160" cy="3598920"/>
          </a:xfrm>
          <a:prstGeom prst="rect">
            <a:avLst/>
          </a:prstGeom>
        </p:spPr>
      </p:sp>
      <p:sp>
        <p:nvSpPr>
          <p:cNvPr id="1053"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054"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05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56"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8F153A5B-4130-4D5B-9CCC-6BB8CEAE1062}" type="slidenum">
              <a:rPr b="0" lang="en-US" sz="1300" spc="-1" strike="noStrike">
                <a:solidFill>
                  <a:srgbClr val="000000"/>
                </a:solidFill>
                <a:latin typeface="Arial"/>
                <a:ea typeface="+mn-ea"/>
              </a:rPr>
              <a:t>18</a:t>
            </a:fld>
            <a:endParaRPr b="0" lang="en-US" sz="13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84B2E653-CC7F-4587-B8EE-48674301F56A}" type="slidenum">
              <a:rPr b="0" lang="en-US" sz="1300" spc="-1" strike="noStrike">
                <a:solidFill>
                  <a:srgbClr val="000000"/>
                </a:solidFill>
                <a:latin typeface="Arial"/>
              </a:rPr>
              <a:t>18</a:t>
            </a:fld>
            <a:endParaRPr b="0" lang="en-US" sz="1300" spc="-1" strike="noStrike">
              <a:latin typeface="Arial"/>
            </a:endParaRPr>
          </a:p>
        </p:txBody>
      </p:sp>
      <p:sp>
        <p:nvSpPr>
          <p:cNvPr id="1058" name="PlaceHolder 2"/>
          <p:cNvSpPr>
            <a:spLocks noGrp="1"/>
          </p:cNvSpPr>
          <p:nvPr>
            <p:ph type="sldImg"/>
          </p:nvPr>
        </p:nvSpPr>
        <p:spPr>
          <a:xfrm>
            <a:off x="1257480" y="720720"/>
            <a:ext cx="4799160" cy="3598920"/>
          </a:xfrm>
          <a:prstGeom prst="rect">
            <a:avLst/>
          </a:prstGeom>
        </p:spPr>
      </p:sp>
      <p:sp>
        <p:nvSpPr>
          <p:cNvPr id="1059"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06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61"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PlaceHolder 1"/>
          <p:cNvSpPr>
            <a:spLocks noGrp="1"/>
          </p:cNvSpPr>
          <p:nvPr>
            <p:ph type="sldImg"/>
          </p:nvPr>
        </p:nvSpPr>
        <p:spPr>
          <a:xfrm>
            <a:off x="1257480" y="720720"/>
            <a:ext cx="4799160" cy="3598920"/>
          </a:xfrm>
          <a:prstGeom prst="rect">
            <a:avLst/>
          </a:prstGeom>
        </p:spPr>
      </p:sp>
      <p:sp>
        <p:nvSpPr>
          <p:cNvPr id="1063" name="PlaceHolder 2"/>
          <p:cNvSpPr>
            <a:spLocks noGrp="1"/>
          </p:cNvSpPr>
          <p:nvPr>
            <p:ph type="body"/>
          </p:nvPr>
        </p:nvSpPr>
        <p:spPr>
          <a:xfrm>
            <a:off x="731520" y="4560480"/>
            <a:ext cx="5850720" cy="4319280"/>
          </a:xfrm>
          <a:prstGeom prst="rect">
            <a:avLst/>
          </a:prstGeom>
        </p:spPr>
        <p:txBody>
          <a:bodyPr lIns="96840" rIns="96840" tIns="48240" bIns="48240">
            <a:normAutofit/>
          </a:bodyPr>
          <a:p>
            <a:pPr marL="216000" indent="-215280">
              <a:lnSpc>
                <a:spcPct val="100000"/>
              </a:lnSpc>
            </a:pPr>
            <a:r>
              <a:rPr b="0" lang="en-US" sz="2000" spc="-1" strike="noStrike">
                <a:latin typeface="Arial"/>
              </a:rPr>
              <a:t>Non maximal suppression </a:t>
            </a:r>
            <a:endParaRPr b="0" lang="en-US" sz="2000" spc="-1" strike="noStrike">
              <a:latin typeface="Arial"/>
            </a:endParaRPr>
          </a:p>
          <a:p>
            <a:pPr marL="216000" indent="-215280">
              <a:lnSpc>
                <a:spcPct val="100000"/>
              </a:lnSpc>
            </a:pPr>
            <a:r>
              <a:rPr b="0" lang="en-US" sz="2000" spc="-1" strike="noStrike">
                <a:latin typeface="Arial"/>
              </a:rPr>
              <a:t>If pixel is greater than its neighbors then keep it otherwise remove it </a:t>
            </a:r>
            <a:endParaRPr b="0" lang="en-US" sz="2000" spc="-1" strike="noStrike">
              <a:latin typeface="Arial"/>
            </a:endParaRPr>
          </a:p>
        </p:txBody>
      </p:sp>
      <p:sp>
        <p:nvSpPr>
          <p:cNvPr id="1064"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06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66"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980B6AF9-8678-4ADF-96A8-CCE4B5AC47BA}" type="slidenum">
              <a:rPr b="0" lang="en-US" sz="1300" spc="-1" strike="noStrike">
                <a:solidFill>
                  <a:srgbClr val="000000"/>
                </a:solidFill>
                <a:latin typeface="Arial"/>
                <a:ea typeface="+mn-ea"/>
              </a:rPr>
              <a:t>34</a:t>
            </a:fld>
            <a:endParaRPr b="0" lang="en-US" sz="13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43FC8FF2-68D6-4694-B6C1-9EE2DE20696C}" type="slidenum">
              <a:rPr b="0" lang="en-US" sz="1300" spc="-1" strike="noStrike">
                <a:solidFill>
                  <a:srgbClr val="000000"/>
                </a:solidFill>
                <a:latin typeface="Arial"/>
              </a:rPr>
              <a:t>34</a:t>
            </a:fld>
            <a:endParaRPr b="0" lang="en-US" sz="1300" spc="-1" strike="noStrike">
              <a:latin typeface="Arial"/>
            </a:endParaRPr>
          </a:p>
        </p:txBody>
      </p:sp>
      <p:sp>
        <p:nvSpPr>
          <p:cNvPr id="1068" name="PlaceHolder 2"/>
          <p:cNvSpPr>
            <a:spLocks noGrp="1"/>
          </p:cNvSpPr>
          <p:nvPr>
            <p:ph type="sldImg"/>
          </p:nvPr>
        </p:nvSpPr>
        <p:spPr>
          <a:xfrm>
            <a:off x="1257480" y="720720"/>
            <a:ext cx="4799160" cy="3598920"/>
          </a:xfrm>
          <a:prstGeom prst="rect">
            <a:avLst/>
          </a:prstGeom>
        </p:spPr>
      </p:sp>
      <p:sp>
        <p:nvSpPr>
          <p:cNvPr id="1069"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07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71"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sldImg"/>
          </p:nvPr>
        </p:nvSpPr>
        <p:spPr>
          <a:xfrm>
            <a:off x="1257480" y="720720"/>
            <a:ext cx="4799160" cy="3598920"/>
          </a:xfrm>
          <a:prstGeom prst="rect">
            <a:avLst/>
          </a:prstGeom>
        </p:spPr>
      </p:sp>
      <p:sp>
        <p:nvSpPr>
          <p:cNvPr id="1073"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074"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EBB2F4D2-FCC5-4297-BAA0-73E63E90DC3D}" type="slidenum">
              <a:rPr b="0" lang="en-US" sz="1300" spc="-1" strike="noStrike">
                <a:solidFill>
                  <a:srgbClr val="000000"/>
                </a:solidFill>
                <a:latin typeface="Arial"/>
              </a:rPr>
              <a:t>34</a:t>
            </a:fld>
            <a:endParaRPr b="0" lang="en-US" sz="13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0B58A695-D831-4805-B1A0-FB60B8E54899}" type="slidenum">
              <a:rPr b="0" lang="en-US" sz="1300" spc="-1" strike="noStrike">
                <a:solidFill>
                  <a:srgbClr val="000000"/>
                </a:solidFill>
                <a:latin typeface="Arial"/>
              </a:rPr>
              <a:t>34</a:t>
            </a:fld>
            <a:endParaRPr b="0" lang="en-US" sz="1300" spc="-1" strike="noStrike">
              <a:latin typeface="Arial"/>
            </a:endParaRPr>
          </a:p>
        </p:txBody>
      </p:sp>
      <p:sp>
        <p:nvSpPr>
          <p:cNvPr id="1076" name="PlaceHolder 2"/>
          <p:cNvSpPr>
            <a:spLocks noGrp="1"/>
          </p:cNvSpPr>
          <p:nvPr>
            <p:ph type="sldImg"/>
          </p:nvPr>
        </p:nvSpPr>
        <p:spPr>
          <a:xfrm>
            <a:off x="1257480" y="720720"/>
            <a:ext cx="4799160" cy="3598920"/>
          </a:xfrm>
          <a:prstGeom prst="rect">
            <a:avLst/>
          </a:prstGeom>
        </p:spPr>
      </p:sp>
      <p:sp>
        <p:nvSpPr>
          <p:cNvPr id="1077" name="PlaceHolder 3"/>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2000" spc="-1" strike="noStrike">
                <a:latin typeface="Arial"/>
              </a:rPr>
              <a:t>A blob is any other image pattern, which is not a corner, that differs significantly from its neighbors in intensity and texture (e.g., a connected region of pixels with similar color, a circle, etc.)</a:t>
            </a:r>
            <a:endParaRPr b="0" lang="en-US"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PlaceHolder 1"/>
          <p:cNvSpPr>
            <a:spLocks noGrp="1"/>
          </p:cNvSpPr>
          <p:nvPr>
            <p:ph type="sldImg"/>
          </p:nvPr>
        </p:nvSpPr>
        <p:spPr>
          <a:xfrm>
            <a:off x="1257480" y="720720"/>
            <a:ext cx="4799160" cy="3598920"/>
          </a:xfrm>
          <a:prstGeom prst="rect">
            <a:avLst/>
          </a:prstGeom>
        </p:spPr>
      </p:sp>
      <p:sp>
        <p:nvSpPr>
          <p:cNvPr id="1079" name="PlaceHolder 2"/>
          <p:cNvSpPr>
            <a:spLocks noGrp="1"/>
          </p:cNvSpPr>
          <p:nvPr>
            <p:ph type="body"/>
          </p:nvPr>
        </p:nvSpPr>
        <p:spPr>
          <a:xfrm>
            <a:off x="731520" y="4560480"/>
            <a:ext cx="5850720" cy="4319280"/>
          </a:xfrm>
          <a:prstGeom prst="rect">
            <a:avLst/>
          </a:prstGeom>
        </p:spPr>
        <p:txBody>
          <a:bodyPr lIns="96840" rIns="96840" tIns="48240" bIns="48240">
            <a:normAutofit/>
          </a:bodyPr>
          <a:p>
            <a:pPr marL="216000" indent="-215280">
              <a:lnSpc>
                <a:spcPct val="100000"/>
              </a:lnSpc>
            </a:pPr>
            <a:r>
              <a:rPr b="0" lang="en-US" sz="2000" spc="-1" strike="noStrike">
                <a:latin typeface="Arial"/>
              </a:rPr>
              <a:t>LoG yielded best results in a evaluation study; DoG was second best.</a:t>
            </a:r>
            <a:endParaRPr b="0" lang="en-US" sz="2000" spc="-1" strike="noStrike">
              <a:latin typeface="Arial"/>
            </a:endParaRPr>
          </a:p>
        </p:txBody>
      </p:sp>
      <p:sp>
        <p:nvSpPr>
          <p:cNvPr id="1080"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081"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82"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340D4D44-5BD1-41CA-A24D-59ABAD46DF6F}" type="slidenum">
              <a:rPr b="0" lang="en-US" sz="1300" spc="-1" strike="noStrike">
                <a:solidFill>
                  <a:srgbClr val="000000"/>
                </a:solidFill>
                <a:latin typeface="Arial"/>
                <a:ea typeface="+mn-ea"/>
              </a:rPr>
              <a:t>44</a:t>
            </a:fld>
            <a:endParaRPr b="0" lang="en-US" sz="13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PlaceHolder 1"/>
          <p:cNvSpPr>
            <a:spLocks noGrp="1"/>
          </p:cNvSpPr>
          <p:nvPr>
            <p:ph type="sldImg"/>
          </p:nvPr>
        </p:nvSpPr>
        <p:spPr>
          <a:xfrm>
            <a:off x="1257480" y="720720"/>
            <a:ext cx="4799160" cy="3598920"/>
          </a:xfrm>
          <a:prstGeom prst="rect">
            <a:avLst/>
          </a:prstGeom>
        </p:spPr>
      </p:sp>
      <p:sp>
        <p:nvSpPr>
          <p:cNvPr id="1084" name="PlaceHolder 2"/>
          <p:cNvSpPr>
            <a:spLocks noGrp="1"/>
          </p:cNvSpPr>
          <p:nvPr>
            <p:ph type="body"/>
          </p:nvPr>
        </p:nvSpPr>
        <p:spPr>
          <a:xfrm>
            <a:off x="731520" y="4560480"/>
            <a:ext cx="5850720" cy="4319280"/>
          </a:xfrm>
          <a:prstGeom prst="rect">
            <a:avLst/>
          </a:prstGeom>
        </p:spPr>
        <p:txBody>
          <a:bodyPr lIns="96840" rIns="96840" tIns="48240" bIns="48240">
            <a:normAutofit/>
          </a:bodyPr>
          <a:p>
            <a:pPr marL="216000" indent="-215280">
              <a:lnSpc>
                <a:spcPct val="100000"/>
              </a:lnSpc>
            </a:pPr>
            <a:r>
              <a:rPr b="0" lang="en-US" sz="2000" spc="-1" strike="noStrike">
                <a:latin typeface="Arial"/>
              </a:rPr>
              <a:t>the magnitude of the Laplacian response will achieve a maximum (absolute value) at the center of he blob, provided the scale of the Laplacian is “matched” to the scale of the blob</a:t>
            </a:r>
            <a:endParaRPr b="0" lang="en-US" sz="2000" spc="-1" strike="noStrike">
              <a:latin typeface="Arial"/>
            </a:endParaRPr>
          </a:p>
        </p:txBody>
      </p:sp>
      <p:sp>
        <p:nvSpPr>
          <p:cNvPr id="1085"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086"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87"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A5E4B0EA-397B-4240-A650-DD277388B912}" type="slidenum">
              <a:rPr b="0" lang="en-US" sz="1300" spc="-1" strike="noStrike">
                <a:solidFill>
                  <a:srgbClr val="000000"/>
                </a:solidFill>
                <a:latin typeface="Arial"/>
                <a:ea typeface="+mn-ea"/>
              </a:rPr>
              <a:t>45</a:t>
            </a:fld>
            <a:endParaRPr b="0" lang="en-US" sz="13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PlaceHolder 1"/>
          <p:cNvSpPr>
            <a:spLocks noGrp="1"/>
          </p:cNvSpPr>
          <p:nvPr>
            <p:ph type="sldImg"/>
          </p:nvPr>
        </p:nvSpPr>
        <p:spPr>
          <a:xfrm>
            <a:off x="1257480" y="720720"/>
            <a:ext cx="4799160" cy="3598920"/>
          </a:xfrm>
          <a:prstGeom prst="rect">
            <a:avLst/>
          </a:prstGeom>
        </p:spPr>
      </p:sp>
      <p:sp>
        <p:nvSpPr>
          <p:cNvPr id="1089" name="PlaceHolder 2"/>
          <p:cNvSpPr>
            <a:spLocks noGrp="1"/>
          </p:cNvSpPr>
          <p:nvPr>
            <p:ph type="body"/>
          </p:nvPr>
        </p:nvSpPr>
        <p:spPr>
          <a:xfrm>
            <a:off x="731520" y="4560480"/>
            <a:ext cx="5850720" cy="4319280"/>
          </a:xfrm>
          <a:prstGeom prst="rect">
            <a:avLst/>
          </a:prstGeom>
        </p:spPr>
        <p:txBody>
          <a:bodyPr lIns="96840" rIns="96840" tIns="48240" bIns="48240">
            <a:normAutofit/>
          </a:bodyPr>
          <a:p>
            <a:pPr marL="216000" indent="-215280">
              <a:lnSpc>
                <a:spcPct val="100000"/>
              </a:lnSpc>
            </a:pPr>
            <a:r>
              <a:rPr b="0" lang="en-US" sz="2000" spc="-1" strike="noStrike">
                <a:latin typeface="Arial"/>
              </a:rPr>
              <a:t>To keep response the same (scale invariant), must multiply Gaussian derivative by σ </a:t>
            </a:r>
            <a:endParaRPr b="0" lang="en-US" sz="2000" spc="-1" strike="noStrike">
              <a:latin typeface="Arial"/>
            </a:endParaRPr>
          </a:p>
          <a:p>
            <a:pPr marL="216000" indent="-215280">
              <a:lnSpc>
                <a:spcPct val="100000"/>
              </a:lnSpc>
            </a:pPr>
            <a:r>
              <a:rPr b="0" lang="en-US" sz="2000" spc="-1" strike="noStrike">
                <a:latin typeface="Arial"/>
              </a:rPr>
              <a:t>• </a:t>
            </a:r>
            <a:r>
              <a:rPr b="0" lang="en-US" sz="2000" spc="-1" strike="noStrike">
                <a:latin typeface="Arial"/>
              </a:rPr>
              <a:t>Laplacian is the second Gaussian derivative, so it must be multiplied by σ2</a:t>
            </a:r>
            <a:endParaRPr b="0" lang="en-US" sz="2000" spc="-1" strike="noStrike">
              <a:latin typeface="Arial"/>
            </a:endParaRPr>
          </a:p>
        </p:txBody>
      </p:sp>
      <p:sp>
        <p:nvSpPr>
          <p:cNvPr id="1090"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091"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092"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F01D5F34-EA53-4FF8-8350-9AABB224F933}" type="slidenum">
              <a:rPr b="0" lang="en-US" sz="1300" spc="-1" strike="noStrike">
                <a:solidFill>
                  <a:srgbClr val="000000"/>
                </a:solidFill>
                <a:latin typeface="Arial"/>
                <a:ea typeface="+mn-ea"/>
              </a:rPr>
              <a:t>46</a:t>
            </a:fld>
            <a:endParaRPr b="0" lang="en-US" sz="13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sldImg"/>
          </p:nvPr>
        </p:nvSpPr>
        <p:spPr>
          <a:xfrm>
            <a:off x="1257480" y="720720"/>
            <a:ext cx="4799160" cy="3598920"/>
          </a:xfrm>
          <a:prstGeom prst="rect">
            <a:avLst/>
          </a:prstGeom>
        </p:spPr>
      </p:sp>
      <p:sp>
        <p:nvSpPr>
          <p:cNvPr id="1094"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095"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544E969A-3BE0-4EEF-9F87-5F6FA0BC0A9D}" type="slidenum">
              <a:rPr b="0" lang="en-US" sz="1300" spc="-1" strike="noStrike">
                <a:solidFill>
                  <a:srgbClr val="000000"/>
                </a:solidFill>
                <a:latin typeface="Arial"/>
              </a:rPr>
              <a:t>46</a:t>
            </a:fld>
            <a:endParaRPr b="0" lang="en-US" sz="13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1ABB73DB-1704-4016-8C0E-02692ABA5D26}" type="slidenum">
              <a:rPr b="0" lang="en-US" sz="1300" spc="-1" strike="noStrike">
                <a:solidFill>
                  <a:srgbClr val="000000"/>
                </a:solidFill>
                <a:latin typeface="Arial"/>
              </a:rPr>
              <a:t>46</a:t>
            </a:fld>
            <a:endParaRPr b="0" lang="en-US" sz="1300" spc="-1" strike="noStrike">
              <a:latin typeface="Arial"/>
            </a:endParaRPr>
          </a:p>
        </p:txBody>
      </p:sp>
      <p:sp>
        <p:nvSpPr>
          <p:cNvPr id="1097" name="PlaceHolder 2"/>
          <p:cNvSpPr>
            <a:spLocks noGrp="1"/>
          </p:cNvSpPr>
          <p:nvPr>
            <p:ph type="sldImg"/>
          </p:nvPr>
        </p:nvSpPr>
        <p:spPr>
          <a:xfrm>
            <a:off x="1257480" y="720720"/>
            <a:ext cx="4800600" cy="3598920"/>
          </a:xfrm>
          <a:prstGeom prst="rect">
            <a:avLst/>
          </a:prstGeom>
        </p:spPr>
      </p:sp>
      <p:sp>
        <p:nvSpPr>
          <p:cNvPr id="1098"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PlaceHolder 1"/>
          <p:cNvSpPr>
            <a:spLocks noGrp="1"/>
          </p:cNvSpPr>
          <p:nvPr>
            <p:ph type="sldImg"/>
          </p:nvPr>
        </p:nvSpPr>
        <p:spPr>
          <a:xfrm>
            <a:off x="1257480" y="720720"/>
            <a:ext cx="4799160" cy="3598920"/>
          </a:xfrm>
          <a:prstGeom prst="rect">
            <a:avLst/>
          </a:prstGeom>
        </p:spPr>
      </p:sp>
      <p:sp>
        <p:nvSpPr>
          <p:cNvPr id="1100"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01"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B12197BA-6B9B-4E73-A3D4-540703E840F3}" type="slidenum">
              <a:rPr b="0" lang="en-US" sz="1300" spc="-1" strike="noStrike">
                <a:solidFill>
                  <a:srgbClr val="000000"/>
                </a:solidFill>
                <a:latin typeface="Arial"/>
              </a:rPr>
              <a:t>46</a:t>
            </a:fld>
            <a:endParaRPr b="0" lang="en-US" sz="13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sldImg"/>
          </p:nvPr>
        </p:nvSpPr>
        <p:spPr>
          <a:xfrm>
            <a:off x="1257480" y="720720"/>
            <a:ext cx="4799160" cy="3598920"/>
          </a:xfrm>
          <a:prstGeom prst="rect">
            <a:avLst/>
          </a:prstGeom>
        </p:spPr>
      </p:sp>
      <p:sp>
        <p:nvSpPr>
          <p:cNvPr id="1103"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04"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05A3D233-5471-47D5-8C03-8512F833C1DF}" type="slidenum">
              <a:rPr b="0" lang="en-US" sz="1300" spc="-1" strike="noStrike">
                <a:solidFill>
                  <a:srgbClr val="000000"/>
                </a:solidFill>
                <a:latin typeface="Arial"/>
                <a:ea typeface="+mn-ea"/>
              </a:rPr>
              <a:t>46</a:t>
            </a:fld>
            <a:endParaRPr b="0" lang="en-US" sz="1300" spc="-1" strike="noStrike">
              <a:latin typeface="Arial"/>
            </a:endParaRPr>
          </a:p>
        </p:txBody>
      </p:sp>
      <p:sp>
        <p:nvSpPr>
          <p:cNvPr id="110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0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7" name="PlaceHolder 1"/>
          <p:cNvSpPr>
            <a:spLocks noGrp="1"/>
          </p:cNvSpPr>
          <p:nvPr>
            <p:ph type="sldImg"/>
          </p:nvPr>
        </p:nvSpPr>
        <p:spPr>
          <a:xfrm>
            <a:off x="1257480" y="720720"/>
            <a:ext cx="4799160" cy="3598920"/>
          </a:xfrm>
          <a:prstGeom prst="rect">
            <a:avLst/>
          </a:prstGeom>
        </p:spPr>
      </p:sp>
      <p:sp>
        <p:nvSpPr>
          <p:cNvPr id="1108"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09"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11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11"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A06A8773-174D-42E9-977B-9FDDE721BE3C}" type="slidenum">
              <a:rPr b="0" lang="en-US" sz="1300" spc="-1" strike="noStrike">
                <a:solidFill>
                  <a:srgbClr val="000000"/>
                </a:solidFill>
                <a:latin typeface="Arial"/>
                <a:ea typeface="+mn-ea"/>
              </a:rPr>
              <a:t>46</a:t>
            </a:fld>
            <a:endParaRPr b="0" lang="en-US" sz="13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sldImg"/>
          </p:nvPr>
        </p:nvSpPr>
        <p:spPr>
          <a:xfrm>
            <a:off x="1257480" y="720720"/>
            <a:ext cx="4799160" cy="3598920"/>
          </a:xfrm>
          <a:prstGeom prst="rect">
            <a:avLst/>
          </a:prstGeom>
        </p:spPr>
      </p:sp>
      <p:sp>
        <p:nvSpPr>
          <p:cNvPr id="1113" name="PlaceHolder 2"/>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2000" spc="-1" strike="noStrike" u="sng">
                <a:solidFill>
                  <a:srgbClr val="000000"/>
                </a:solidFill>
                <a:uFillTx/>
                <a:latin typeface="Arial"/>
                <a:hlinkClick r:id="rId1"/>
              </a:rPr>
              <a:t>http://aishack.in/tutorials/sift-scale-invariant-feature-transform-introduction/</a:t>
            </a:r>
            <a:endParaRPr b="0" lang="en-US" sz="2000" spc="-1" strike="noStrike">
              <a:latin typeface="Arial"/>
            </a:endParaRPr>
          </a:p>
        </p:txBody>
      </p:sp>
      <p:sp>
        <p:nvSpPr>
          <p:cNvPr id="1114"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11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16"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DB567F93-E7E0-47D2-B202-0557A3A1765E}" type="slidenum">
              <a:rPr b="0" lang="en-US" sz="1300" spc="-1" strike="noStrike">
                <a:solidFill>
                  <a:srgbClr val="000000"/>
                </a:solidFill>
                <a:latin typeface="Arial"/>
                <a:ea typeface="+mn-ea"/>
              </a:rPr>
              <a:t>46</a:t>
            </a:fld>
            <a:endParaRPr b="0" lang="en-US" sz="13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PlaceHolder 1"/>
          <p:cNvSpPr>
            <a:spLocks noGrp="1"/>
          </p:cNvSpPr>
          <p:nvPr>
            <p:ph type="sldImg"/>
          </p:nvPr>
        </p:nvSpPr>
        <p:spPr>
          <a:xfrm>
            <a:off x="1257480" y="720720"/>
            <a:ext cx="4799160" cy="3598920"/>
          </a:xfrm>
          <a:prstGeom prst="rect">
            <a:avLst/>
          </a:prstGeom>
        </p:spPr>
      </p:sp>
      <p:sp>
        <p:nvSpPr>
          <p:cNvPr id="1118" name="PlaceHolder 2"/>
          <p:cNvSpPr>
            <a:spLocks noGrp="1"/>
          </p:cNvSpPr>
          <p:nvPr>
            <p:ph type="body"/>
          </p:nvPr>
        </p:nvSpPr>
        <p:spPr>
          <a:xfrm>
            <a:off x="731520" y="4560480"/>
            <a:ext cx="5850720" cy="4319280"/>
          </a:xfrm>
          <a:prstGeom prst="rect">
            <a:avLst/>
          </a:prstGeom>
        </p:spPr>
        <p:txBody>
          <a:bodyPr lIns="96840" rIns="96840" tIns="48240" bIns="48240">
            <a:normAutofit/>
          </a:bodyPr>
          <a:p>
            <a:pPr marL="216000" indent="-215280">
              <a:lnSpc>
                <a:spcPct val="100000"/>
              </a:lnSpc>
            </a:pPr>
            <a:r>
              <a:rPr b="0" lang="en-US" sz="2000" spc="-1" strike="noStrike">
                <a:latin typeface="Arial"/>
              </a:rPr>
              <a:t>Detecting locations that are invariant to scale change of the image can be accomplished by searching for stable features across all possible scales, using a continuous function of scale known as scale space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We used different scales (many values of sigma) because we don’t know  what the scale the details appear in other images </a:t>
            </a:r>
            <a:endParaRPr b="0" lang="en-US" sz="2000" spc="-1" strike="noStrike">
              <a:latin typeface="Arial"/>
            </a:endParaRPr>
          </a:p>
        </p:txBody>
      </p:sp>
      <p:sp>
        <p:nvSpPr>
          <p:cNvPr id="1119"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12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21"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0DE5B38E-9CF1-45ED-A551-6E43B53442CC}" type="slidenum">
              <a:rPr b="0" lang="en-US" sz="1300" spc="-1" strike="noStrike">
                <a:solidFill>
                  <a:srgbClr val="000000"/>
                </a:solidFill>
                <a:latin typeface="Arial"/>
                <a:ea typeface="+mn-ea"/>
              </a:rPr>
              <a:t>66</a:t>
            </a:fld>
            <a:endParaRPr b="0" lang="en-US" sz="13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PlaceHolder 1"/>
          <p:cNvSpPr>
            <a:spLocks noGrp="1"/>
          </p:cNvSpPr>
          <p:nvPr>
            <p:ph type="sldImg"/>
          </p:nvPr>
        </p:nvSpPr>
        <p:spPr>
          <a:xfrm>
            <a:off x="1257480" y="720720"/>
            <a:ext cx="4799160" cy="3598920"/>
          </a:xfrm>
          <a:prstGeom prst="rect">
            <a:avLst/>
          </a:prstGeom>
        </p:spPr>
      </p:sp>
      <p:sp>
        <p:nvSpPr>
          <p:cNvPr id="1123" name="PlaceHolder 2"/>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2000" spc="-1" strike="noStrike">
                <a:latin typeface="Arial"/>
              </a:rPr>
              <a:t>Images of the same size (vertical) form an octave. Above are four octaves. Each octave has 5 images.</a:t>
            </a:r>
            <a:endParaRPr b="0" lang="en-US" sz="2000" spc="-1" strike="noStrike">
              <a:latin typeface="Arial"/>
            </a:endParaRPr>
          </a:p>
          <a:p>
            <a:pPr marL="216000" indent="-215280">
              <a:lnSpc>
                <a:spcPct val="100000"/>
              </a:lnSpc>
            </a:pPr>
            <a:r>
              <a:rPr b="0" lang="en-US" sz="2000" spc="-1" strike="noStrike">
                <a:latin typeface="Arial"/>
              </a:rPr>
              <a:t>-The number of octaves and scale depends on the size of the original image. While programming SIFT, you’ll have to decide for yourself how many octaves and scales you want. However, the creator of SIFT suggests that </a:t>
            </a:r>
            <a:r>
              <a:rPr b="0" lang="en-US" sz="2000" spc="-1" strike="noStrike" u="sng">
                <a:uFillTx/>
                <a:latin typeface="Arial"/>
              </a:rPr>
              <a:t>4 octaves and 5 blur levels</a:t>
            </a:r>
            <a:r>
              <a:rPr b="0" lang="en-US" sz="2000" spc="-1" strike="noStrike">
                <a:latin typeface="Arial"/>
              </a:rPr>
              <a:t> are ideal for the algorithm.</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In the next step, we’ll use all these octaves to generate Difference of Gaussian images.</a:t>
            </a:r>
            <a:endParaRPr b="0" lang="en-US" sz="2000" spc="-1" strike="noStrike">
              <a:latin typeface="Arial"/>
            </a:endParaRPr>
          </a:p>
        </p:txBody>
      </p:sp>
      <p:sp>
        <p:nvSpPr>
          <p:cNvPr id="1124"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05AA554F-38DA-414E-AE96-40769126B457}" type="slidenum">
              <a:rPr b="0" lang="en-US" sz="1300" spc="-1" strike="noStrike">
                <a:solidFill>
                  <a:srgbClr val="000000"/>
                </a:solidFill>
                <a:latin typeface="Arial"/>
              </a:rPr>
              <a:t>66</a:t>
            </a:fld>
            <a:endParaRPr b="0" lang="en-US" sz="1300" spc="-1" strike="noStrike">
              <a:latin typeface="Arial"/>
            </a:endParaRPr>
          </a:p>
        </p:txBody>
      </p:sp>
      <p:sp>
        <p:nvSpPr>
          <p:cNvPr id="112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2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PlaceHolder 1"/>
          <p:cNvSpPr>
            <a:spLocks noGrp="1"/>
          </p:cNvSpPr>
          <p:nvPr>
            <p:ph type="sldImg"/>
          </p:nvPr>
        </p:nvSpPr>
        <p:spPr>
          <a:xfrm>
            <a:off x="1257480" y="720720"/>
            <a:ext cx="4799160" cy="3598920"/>
          </a:xfrm>
          <a:prstGeom prst="rect">
            <a:avLst/>
          </a:prstGeom>
        </p:spPr>
      </p:sp>
      <p:sp>
        <p:nvSpPr>
          <p:cNvPr id="1128" name="PlaceHolder 2"/>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2000" spc="-1" strike="noStrike">
                <a:latin typeface="Arial"/>
              </a:rPr>
              <a:t>These Difference of Gaussian images are approximately equivalent to the Laplacian of Gaussian. And we’ve replaced a computationally intensive process with a simple subtraction (fast and efficient).</a:t>
            </a:r>
            <a:endParaRPr b="0" lang="en-US" sz="2000" spc="-1" strike="noStrike">
              <a:latin typeface="Arial"/>
            </a:endParaRPr>
          </a:p>
        </p:txBody>
      </p:sp>
      <p:sp>
        <p:nvSpPr>
          <p:cNvPr id="1129"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ED9DB815-0BE0-40DC-B5B4-5108E714E4B3}" type="slidenum">
              <a:rPr b="0" lang="en-US" sz="1300" spc="-1" strike="noStrike">
                <a:solidFill>
                  <a:srgbClr val="000000"/>
                </a:solidFill>
                <a:latin typeface="Arial"/>
              </a:rPr>
              <a:t>66</a:t>
            </a:fld>
            <a:endParaRPr b="0" lang="en-US" sz="1300" spc="-1" strike="noStrike">
              <a:latin typeface="Arial"/>
            </a:endParaRPr>
          </a:p>
        </p:txBody>
      </p:sp>
      <p:sp>
        <p:nvSpPr>
          <p:cNvPr id="113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31"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sldImg"/>
          </p:nvPr>
        </p:nvSpPr>
        <p:spPr>
          <a:xfrm>
            <a:off x="1257480" y="720720"/>
            <a:ext cx="4799160" cy="3598920"/>
          </a:xfrm>
          <a:prstGeom prst="rect">
            <a:avLst/>
          </a:prstGeom>
        </p:spPr>
      </p:sp>
      <p:sp>
        <p:nvSpPr>
          <p:cNvPr id="1133"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34"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73BE2E4E-46B0-49C8-B316-428774594BA0}" type="slidenum">
              <a:rPr b="0" lang="en-US" sz="1300" spc="-1" strike="noStrike">
                <a:solidFill>
                  <a:srgbClr val="000000"/>
                </a:solidFill>
                <a:latin typeface="Arial"/>
              </a:rPr>
              <a:t>66</a:t>
            </a:fld>
            <a:endParaRPr b="0" lang="en-US" sz="1300" spc="-1" strike="noStrike">
              <a:latin typeface="Arial"/>
            </a:endParaRPr>
          </a:p>
        </p:txBody>
      </p:sp>
      <p:sp>
        <p:nvSpPr>
          <p:cNvPr id="113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3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PlaceHolder 1"/>
          <p:cNvSpPr>
            <a:spLocks noGrp="1"/>
          </p:cNvSpPr>
          <p:nvPr>
            <p:ph type="sldImg"/>
          </p:nvPr>
        </p:nvSpPr>
        <p:spPr>
          <a:xfrm>
            <a:off x="1257480" y="720720"/>
            <a:ext cx="4799160" cy="3598920"/>
          </a:xfrm>
          <a:prstGeom prst="rect">
            <a:avLst/>
          </a:prstGeom>
        </p:spPr>
      </p:sp>
      <p:sp>
        <p:nvSpPr>
          <p:cNvPr id="1138" name="PlaceHolder 2"/>
          <p:cNvSpPr>
            <a:spLocks noGrp="1"/>
          </p:cNvSpPr>
          <p:nvPr>
            <p:ph type="body"/>
          </p:nvPr>
        </p:nvSpPr>
        <p:spPr>
          <a:xfrm>
            <a:off x="731520" y="4560480"/>
            <a:ext cx="5850720" cy="4319280"/>
          </a:xfrm>
          <a:prstGeom prst="rect">
            <a:avLst/>
          </a:prstGeom>
        </p:spPr>
        <p:txBody>
          <a:bodyPr lIns="96840" rIns="96840" tIns="48240" bIns="48240">
            <a:normAutofit/>
          </a:bodyPr>
          <a:p>
            <a:pPr marL="216000" indent="-215280">
              <a:lnSpc>
                <a:spcPct val="100000"/>
              </a:lnSpc>
            </a:pPr>
            <a:r>
              <a:rPr b="0" lang="en-US" sz="2000" spc="-1" strike="noStrike">
                <a:latin typeface="Arial"/>
              </a:rPr>
              <a:t>K= sqrt(2)</a:t>
            </a:r>
            <a:endParaRPr b="0" lang="en-US" sz="2000" spc="-1" strike="noStrike">
              <a:latin typeface="Arial"/>
            </a:endParaRPr>
          </a:p>
        </p:txBody>
      </p:sp>
      <p:sp>
        <p:nvSpPr>
          <p:cNvPr id="1139"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14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41"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A874F830-756E-407F-BF7D-7D0754C76B5D}" type="slidenum">
              <a:rPr b="0" lang="en-US" sz="1300" spc="-1" strike="noStrike">
                <a:solidFill>
                  <a:srgbClr val="000000"/>
                </a:solidFill>
                <a:latin typeface="Arial"/>
                <a:ea typeface="+mn-ea"/>
              </a:rPr>
              <a:t>73</a:t>
            </a:fld>
            <a:endParaRPr b="0" lang="en-US" sz="13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sldImg"/>
          </p:nvPr>
        </p:nvSpPr>
        <p:spPr>
          <a:xfrm>
            <a:off x="1257480" y="720720"/>
            <a:ext cx="4799160" cy="3598920"/>
          </a:xfrm>
          <a:prstGeom prst="rect">
            <a:avLst/>
          </a:prstGeom>
        </p:spPr>
      </p:sp>
      <p:sp>
        <p:nvSpPr>
          <p:cNvPr id="1143" name="PlaceHolder 2"/>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2000" spc="-1" strike="noStrike">
                <a:latin typeface="Arial"/>
              </a:rPr>
              <a:t>Reject edges the same way as Harris corner algorithm </a:t>
            </a:r>
            <a:endParaRPr b="0" lang="en-US" sz="2000" spc="-1" strike="noStrike">
              <a:latin typeface="Arial"/>
            </a:endParaRPr>
          </a:p>
          <a:p>
            <a:pPr marL="216000" indent="-215280">
              <a:lnSpc>
                <a:spcPct val="100000"/>
              </a:lnSpc>
            </a:pPr>
            <a:r>
              <a:rPr b="0" lang="en-US" sz="1200" spc="-1" strike="noStrike">
                <a:solidFill>
                  <a:srgbClr val="000000"/>
                </a:solidFill>
                <a:latin typeface="Arial"/>
                <a:ea typeface="+mn-ea"/>
              </a:rPr>
              <a:t>They used a 2x2 Hessian matrix (H) to compute the pricipal curvature. We know from Harris corner detector that for edges, one eigen value is larger than the other. So here they used a simple function,</a:t>
            </a:r>
            <a:endParaRPr b="0" lang="en-US" sz="1200" spc="-1" strike="noStrike">
              <a:latin typeface="Arial"/>
            </a:endParaRPr>
          </a:p>
        </p:txBody>
      </p:sp>
      <p:sp>
        <p:nvSpPr>
          <p:cNvPr id="1144"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DFC4DF30-41A9-41F8-A698-147311247D12}" type="slidenum">
              <a:rPr b="0" lang="en-US" sz="1300" spc="-1" strike="noStrike">
                <a:solidFill>
                  <a:srgbClr val="000000"/>
                </a:solidFill>
                <a:latin typeface="Arial"/>
              </a:rPr>
              <a:t>73</a:t>
            </a:fld>
            <a:endParaRPr b="0" lang="en-US" sz="1300" spc="-1" strike="noStrike">
              <a:latin typeface="Arial"/>
            </a:endParaRPr>
          </a:p>
        </p:txBody>
      </p:sp>
      <p:sp>
        <p:nvSpPr>
          <p:cNvPr id="114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4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697EDBDF-F927-497E-A2D5-5FA428E97D55}" type="slidenum">
              <a:rPr b="0" lang="en-US" sz="1300" spc="-1" strike="noStrike">
                <a:solidFill>
                  <a:srgbClr val="000000"/>
                </a:solidFill>
                <a:latin typeface="Arial"/>
              </a:rPr>
              <a:t>73</a:t>
            </a:fld>
            <a:endParaRPr b="0" lang="en-US" sz="1300" spc="-1" strike="noStrike">
              <a:latin typeface="Arial"/>
            </a:endParaRPr>
          </a:p>
        </p:txBody>
      </p:sp>
      <p:sp>
        <p:nvSpPr>
          <p:cNvPr id="1148" name="PlaceHolder 2"/>
          <p:cNvSpPr>
            <a:spLocks noGrp="1"/>
          </p:cNvSpPr>
          <p:nvPr>
            <p:ph type="sldImg"/>
          </p:nvPr>
        </p:nvSpPr>
        <p:spPr>
          <a:xfrm>
            <a:off x="1257480" y="720720"/>
            <a:ext cx="4799160" cy="3598920"/>
          </a:xfrm>
          <a:prstGeom prst="rect">
            <a:avLst/>
          </a:prstGeom>
        </p:spPr>
      </p:sp>
      <p:sp>
        <p:nvSpPr>
          <p:cNvPr id="1149"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5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51"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8ABFD6B5-2721-4BBD-8C31-DEF5B8720253}" type="slidenum">
              <a:rPr b="0" lang="en-US" sz="1300" spc="-1" strike="noStrike">
                <a:solidFill>
                  <a:srgbClr val="000000"/>
                </a:solidFill>
                <a:latin typeface="Arial"/>
              </a:rPr>
              <a:t>73</a:t>
            </a:fld>
            <a:endParaRPr b="0" lang="en-US" sz="1300" spc="-1" strike="noStrike">
              <a:latin typeface="Arial"/>
            </a:endParaRPr>
          </a:p>
        </p:txBody>
      </p:sp>
      <p:sp>
        <p:nvSpPr>
          <p:cNvPr id="1153" name="PlaceHolder 2"/>
          <p:cNvSpPr>
            <a:spLocks noGrp="1"/>
          </p:cNvSpPr>
          <p:nvPr>
            <p:ph type="sldImg"/>
          </p:nvPr>
        </p:nvSpPr>
        <p:spPr>
          <a:xfrm>
            <a:off x="1257480" y="720720"/>
            <a:ext cx="4799160" cy="3598920"/>
          </a:xfrm>
          <a:prstGeom prst="rect">
            <a:avLst/>
          </a:prstGeom>
        </p:spPr>
      </p:sp>
      <p:sp>
        <p:nvSpPr>
          <p:cNvPr id="1154"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5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5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sldImg"/>
          </p:nvPr>
        </p:nvSpPr>
        <p:spPr>
          <a:xfrm>
            <a:off x="1257480" y="720720"/>
            <a:ext cx="4799160" cy="3598920"/>
          </a:xfrm>
          <a:prstGeom prst="rect">
            <a:avLst/>
          </a:prstGeom>
        </p:spPr>
      </p:sp>
      <p:sp>
        <p:nvSpPr>
          <p:cNvPr id="1158" name="PlaceHolder 2"/>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1200" spc="-1" strike="noStrike">
                <a:solidFill>
                  <a:srgbClr val="000000"/>
                </a:solidFill>
                <a:latin typeface="Arial"/>
                <a:ea typeface="+mn-ea"/>
              </a:rPr>
              <a:t>A neighborhood is taken around the key point location depending on the scale, and the gradient magnitude and direction is calculated in that region. An orientation histogram with 36 bins covering 360 degrees is created</a:t>
            </a:r>
            <a:endParaRPr b="0" lang="en-US" sz="1200" spc="-1" strike="noStrike">
              <a:latin typeface="Arial"/>
            </a:endParaRPr>
          </a:p>
          <a:p>
            <a:pPr marL="216000" indent="-215280">
              <a:lnSpc>
                <a:spcPct val="100000"/>
              </a:lnSpc>
            </a:pPr>
            <a:endParaRPr b="0" lang="en-US" sz="1200" spc="-1" strike="noStrike">
              <a:latin typeface="Arial"/>
            </a:endParaRPr>
          </a:p>
          <a:p>
            <a:pPr marL="216000" indent="-215280">
              <a:lnSpc>
                <a:spcPct val="100000"/>
              </a:lnSpc>
            </a:pPr>
            <a:r>
              <a:rPr b="0" lang="en-US" sz="1200" spc="-1" strike="noStrike">
                <a:solidFill>
                  <a:srgbClr val="000000"/>
                </a:solidFill>
                <a:latin typeface="Arial"/>
                <a:ea typeface="+mn-ea"/>
              </a:rPr>
              <a:t>The window size, or the "orientation collection region", is equal to the size of the kernel for Gaussian Blur of amount 1.5*sigma.</a:t>
            </a:r>
            <a:endParaRPr b="0" lang="en-US" sz="1200" spc="-1" strike="noStrike">
              <a:latin typeface="Arial"/>
            </a:endParaRPr>
          </a:p>
        </p:txBody>
      </p:sp>
      <p:sp>
        <p:nvSpPr>
          <p:cNvPr id="1159" name="CustomShape 3"/>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
        <p:nvSpPr>
          <p:cNvPr id="116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61" name="CustomShape 5"/>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EFE41211-B164-45B2-9222-9BADBB4BF0DB}" type="slidenum">
              <a:rPr b="0" lang="en-US" sz="1300" spc="-1" strike="noStrike">
                <a:solidFill>
                  <a:srgbClr val="000000"/>
                </a:solidFill>
                <a:latin typeface="Arial"/>
                <a:ea typeface="+mn-ea"/>
              </a:rPr>
              <a:t>73</a:t>
            </a:fld>
            <a:endParaRPr b="0" lang="en-US" sz="13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PlaceHolder 1"/>
          <p:cNvSpPr>
            <a:spLocks noGrp="1"/>
          </p:cNvSpPr>
          <p:nvPr>
            <p:ph type="sldImg"/>
          </p:nvPr>
        </p:nvSpPr>
        <p:spPr>
          <a:xfrm>
            <a:off x="1257480" y="720720"/>
            <a:ext cx="4799160" cy="3598920"/>
          </a:xfrm>
          <a:prstGeom prst="rect">
            <a:avLst/>
          </a:prstGeom>
        </p:spPr>
      </p:sp>
      <p:sp>
        <p:nvSpPr>
          <p:cNvPr id="1163" name="PlaceHolder 2"/>
          <p:cNvSpPr>
            <a:spLocks noGrp="1"/>
          </p:cNvSpPr>
          <p:nvPr>
            <p:ph type="body"/>
          </p:nvPr>
        </p:nvSpPr>
        <p:spPr>
          <a:xfrm>
            <a:off x="731520" y="4560480"/>
            <a:ext cx="5850720" cy="4319280"/>
          </a:xfrm>
          <a:prstGeom prst="rect">
            <a:avLst/>
          </a:prstGeom>
        </p:spPr>
        <p:txBody>
          <a:bodyPr lIns="96840" rIns="96840" tIns="48240" bIns="48240">
            <a:noAutofit/>
          </a:bodyPr>
          <a:p>
            <a:pPr marL="216000" indent="-215280">
              <a:lnSpc>
                <a:spcPct val="100000"/>
              </a:lnSpc>
            </a:pPr>
            <a:r>
              <a:rPr b="0" lang="en-US" sz="2000" spc="-1" strike="noStrike">
                <a:latin typeface="Arial"/>
              </a:rPr>
              <a:t>in this histogram, the 360 degrees of orientation are broken into 36 bins (each 10 degrees). Lets say the gradient direction at a certain point (in the “orientation collection region”) is 18.759 degrees, then it will go into the 10-19 degree bin. And the “amount” that is added to the bin is proportional to the magnitude of gradient at that point</a:t>
            </a:r>
            <a:endParaRPr b="0" lang="en-US" sz="2000" spc="-1" strike="noStrike">
              <a:latin typeface="Arial"/>
            </a:endParaRPr>
          </a:p>
        </p:txBody>
      </p:sp>
      <p:sp>
        <p:nvSpPr>
          <p:cNvPr id="1164"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B7712E91-36D9-4966-BA6C-F3894E850BF2}" type="slidenum">
              <a:rPr b="0" lang="en-US" sz="1300" spc="-1" strike="noStrike">
                <a:solidFill>
                  <a:srgbClr val="000000"/>
                </a:solidFill>
                <a:latin typeface="Arial"/>
              </a:rPr>
              <a:t>73</a:t>
            </a:fld>
            <a:endParaRPr b="0" lang="en-US" sz="1300" spc="-1" strike="noStrike">
              <a:latin typeface="Arial"/>
            </a:endParaRPr>
          </a:p>
        </p:txBody>
      </p:sp>
      <p:sp>
        <p:nvSpPr>
          <p:cNvPr id="116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6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DD8763C0-E8D6-44A5-B7F6-C393A101DAF1}" type="slidenum">
              <a:rPr b="0" lang="en-US" sz="1300" spc="-1" strike="noStrike">
                <a:solidFill>
                  <a:srgbClr val="000000"/>
                </a:solidFill>
                <a:latin typeface="Arial"/>
              </a:rPr>
              <a:t>73</a:t>
            </a:fld>
            <a:endParaRPr b="0" lang="en-US" sz="1300" spc="-1" strike="noStrike">
              <a:latin typeface="Arial"/>
            </a:endParaRPr>
          </a:p>
        </p:txBody>
      </p:sp>
      <p:sp>
        <p:nvSpPr>
          <p:cNvPr id="1168" name="PlaceHolder 2"/>
          <p:cNvSpPr>
            <a:spLocks noGrp="1"/>
          </p:cNvSpPr>
          <p:nvPr>
            <p:ph type="sldImg"/>
          </p:nvPr>
        </p:nvSpPr>
        <p:spPr>
          <a:xfrm>
            <a:off x="1257480" y="720720"/>
            <a:ext cx="4799160" cy="3598920"/>
          </a:xfrm>
          <a:prstGeom prst="rect">
            <a:avLst/>
          </a:prstGeom>
        </p:spPr>
      </p:sp>
      <p:sp>
        <p:nvSpPr>
          <p:cNvPr id="1169"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7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71"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1E39A6D1-0780-4034-B995-1A7D1914032A}" type="slidenum">
              <a:rPr b="0" lang="en-US" sz="1300" spc="-1" strike="noStrike">
                <a:solidFill>
                  <a:srgbClr val="000000"/>
                </a:solidFill>
                <a:latin typeface="Arial"/>
              </a:rPr>
              <a:t>73</a:t>
            </a:fld>
            <a:endParaRPr b="0" lang="en-US" sz="1300" spc="-1" strike="noStrike">
              <a:latin typeface="Arial"/>
            </a:endParaRPr>
          </a:p>
        </p:txBody>
      </p:sp>
      <p:sp>
        <p:nvSpPr>
          <p:cNvPr id="1173" name="PlaceHolder 2"/>
          <p:cNvSpPr>
            <a:spLocks noGrp="1"/>
          </p:cNvSpPr>
          <p:nvPr>
            <p:ph type="sldImg"/>
          </p:nvPr>
        </p:nvSpPr>
        <p:spPr>
          <a:xfrm>
            <a:off x="1257480" y="720720"/>
            <a:ext cx="4799160" cy="3598920"/>
          </a:xfrm>
          <a:prstGeom prst="rect">
            <a:avLst/>
          </a:prstGeom>
        </p:spPr>
      </p:sp>
      <p:sp>
        <p:nvSpPr>
          <p:cNvPr id="1174"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7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7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D728F91F-BF98-4C47-BE44-82EA53953E95}" type="slidenum">
              <a:rPr b="0" lang="en-US" sz="1300" spc="-1" strike="noStrike">
                <a:solidFill>
                  <a:srgbClr val="000000"/>
                </a:solidFill>
                <a:latin typeface="Arial"/>
              </a:rPr>
              <a:t>73</a:t>
            </a:fld>
            <a:endParaRPr b="0" lang="en-US" sz="1300" spc="-1" strike="noStrike">
              <a:latin typeface="Arial"/>
            </a:endParaRPr>
          </a:p>
        </p:txBody>
      </p:sp>
      <p:sp>
        <p:nvSpPr>
          <p:cNvPr id="1178" name="PlaceHolder 2"/>
          <p:cNvSpPr>
            <a:spLocks noGrp="1"/>
          </p:cNvSpPr>
          <p:nvPr>
            <p:ph type="sldImg"/>
          </p:nvPr>
        </p:nvSpPr>
        <p:spPr>
          <a:xfrm>
            <a:off x="1257480" y="720720"/>
            <a:ext cx="4799160" cy="3598920"/>
          </a:xfrm>
          <a:prstGeom prst="rect">
            <a:avLst/>
          </a:prstGeom>
        </p:spPr>
      </p:sp>
      <p:sp>
        <p:nvSpPr>
          <p:cNvPr id="1179"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8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81"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B0FE46B6-6DDB-4047-9FC6-7974D4790160}" type="slidenum">
              <a:rPr b="0" lang="en-US" sz="1300" spc="-1" strike="noStrike">
                <a:solidFill>
                  <a:srgbClr val="000000"/>
                </a:solidFill>
                <a:latin typeface="Arial"/>
              </a:rPr>
              <a:t>&lt;number&gt;</a:t>
            </a:fld>
            <a:endParaRPr b="0" lang="en-US" sz="1300" spc="-1" strike="noStrike">
              <a:latin typeface="Arial"/>
            </a:endParaRPr>
          </a:p>
        </p:txBody>
      </p:sp>
      <p:sp>
        <p:nvSpPr>
          <p:cNvPr id="1183" name="PlaceHolder 2"/>
          <p:cNvSpPr>
            <a:spLocks noGrp="1"/>
          </p:cNvSpPr>
          <p:nvPr>
            <p:ph type="sldImg"/>
          </p:nvPr>
        </p:nvSpPr>
        <p:spPr>
          <a:xfrm>
            <a:off x="1257480" y="720720"/>
            <a:ext cx="4799160" cy="3598920"/>
          </a:xfrm>
          <a:prstGeom prst="rect">
            <a:avLst/>
          </a:prstGeom>
        </p:spPr>
      </p:sp>
      <p:sp>
        <p:nvSpPr>
          <p:cNvPr id="1184"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8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8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CustomShape 1"/>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682E3281-614A-4EF3-8F00-BDD45AEEA14A}" type="slidenum">
              <a:rPr b="0" lang="en-US" sz="1300" spc="-1" strike="noStrike">
                <a:solidFill>
                  <a:srgbClr val="000000"/>
                </a:solidFill>
                <a:latin typeface="Arial"/>
              </a:rPr>
              <a:t>&lt;number&gt;</a:t>
            </a:fld>
            <a:endParaRPr b="0" lang="en-US" sz="1300" spc="-1" strike="noStrike">
              <a:latin typeface="Arial"/>
            </a:endParaRPr>
          </a:p>
        </p:txBody>
      </p:sp>
      <p:sp>
        <p:nvSpPr>
          <p:cNvPr id="1188" name="PlaceHolder 2"/>
          <p:cNvSpPr>
            <a:spLocks noGrp="1"/>
          </p:cNvSpPr>
          <p:nvPr>
            <p:ph type="sldImg"/>
          </p:nvPr>
        </p:nvSpPr>
        <p:spPr>
          <a:xfrm>
            <a:off x="1257480" y="720720"/>
            <a:ext cx="4799160" cy="3598920"/>
          </a:xfrm>
          <a:prstGeom prst="rect">
            <a:avLst/>
          </a:prstGeom>
        </p:spPr>
      </p:sp>
      <p:sp>
        <p:nvSpPr>
          <p:cNvPr id="1189" name="PlaceHolder 3"/>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9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91"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PlaceHolder 1"/>
          <p:cNvSpPr>
            <a:spLocks noGrp="1"/>
          </p:cNvSpPr>
          <p:nvPr>
            <p:ph type="sldImg"/>
          </p:nvPr>
        </p:nvSpPr>
        <p:spPr>
          <a:xfrm>
            <a:off x="1257480" y="720720"/>
            <a:ext cx="4799160" cy="3598920"/>
          </a:xfrm>
          <a:prstGeom prst="rect">
            <a:avLst/>
          </a:prstGeom>
        </p:spPr>
      </p:sp>
      <p:sp>
        <p:nvSpPr>
          <p:cNvPr id="1193"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94"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400F52D1-843B-4C06-8545-1163C23295D6}" type="slidenum">
              <a:rPr b="0" lang="en-US" sz="1300" spc="-1" strike="noStrike">
                <a:solidFill>
                  <a:srgbClr val="000000"/>
                </a:solidFill>
                <a:latin typeface="Arial"/>
              </a:rPr>
              <a:t>&lt;number&gt;</a:t>
            </a:fld>
            <a:endParaRPr b="0" lang="en-US" sz="1300" spc="-1" strike="noStrike">
              <a:latin typeface="Arial"/>
            </a:endParaRPr>
          </a:p>
        </p:txBody>
      </p:sp>
      <p:sp>
        <p:nvSpPr>
          <p:cNvPr id="1195"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196"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PlaceHolder 1"/>
          <p:cNvSpPr>
            <a:spLocks noGrp="1"/>
          </p:cNvSpPr>
          <p:nvPr>
            <p:ph type="sldImg"/>
          </p:nvPr>
        </p:nvSpPr>
        <p:spPr>
          <a:xfrm>
            <a:off x="1257480" y="720720"/>
            <a:ext cx="4799160" cy="3598920"/>
          </a:xfrm>
          <a:prstGeom prst="rect">
            <a:avLst/>
          </a:prstGeom>
        </p:spPr>
      </p:sp>
      <p:sp>
        <p:nvSpPr>
          <p:cNvPr id="1198" name="PlaceHolder 2"/>
          <p:cNvSpPr>
            <a:spLocks noGrp="1"/>
          </p:cNvSpPr>
          <p:nvPr>
            <p:ph type="body"/>
          </p:nvPr>
        </p:nvSpPr>
        <p:spPr>
          <a:xfrm>
            <a:off x="731520" y="4560480"/>
            <a:ext cx="5850720" cy="4319280"/>
          </a:xfrm>
          <a:prstGeom prst="rect">
            <a:avLst/>
          </a:prstGeom>
        </p:spPr>
        <p:txBody>
          <a:bodyPr lIns="96840" rIns="96840" tIns="48240" bIns="48240">
            <a:noAutofit/>
          </a:bodyPr>
          <a:p>
            <a:endParaRPr b="0" lang="en-US" sz="2000" spc="-1" strike="noStrike">
              <a:latin typeface="Arial"/>
            </a:endParaRPr>
          </a:p>
        </p:txBody>
      </p:sp>
      <p:sp>
        <p:nvSpPr>
          <p:cNvPr id="1199"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472CFBAD-9818-4F34-9C85-4B02C59F4159}" type="slidenum">
              <a:rPr b="0" lang="en-US" sz="1300" spc="-1" strike="noStrike">
                <a:solidFill>
                  <a:srgbClr val="000000"/>
                </a:solidFill>
                <a:latin typeface="Arial"/>
              </a:rPr>
              <a:t>&lt;number&gt;</a:t>
            </a:fld>
            <a:endParaRPr b="0" lang="en-US" sz="1300" spc="-1" strike="noStrike">
              <a:latin typeface="Arial"/>
            </a:endParaRPr>
          </a:p>
        </p:txBody>
      </p:sp>
      <p:sp>
        <p:nvSpPr>
          <p:cNvPr id="1200" name="CustomShape 4"/>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
        <p:nvSpPr>
          <p:cNvPr id="1201" name="CustomShape 5"/>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Arial"/>
                <a:ea typeface="+mn-ea"/>
              </a:rPr>
              <a:t>CMPN446 Image Processing and Computer Vision</a:t>
            </a:r>
            <a:endParaRPr b="0" lang="en-US" sz="13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CustomShape 1"/>
          <p:cNvSpPr/>
          <p:nvPr/>
        </p:nvSpPr>
        <p:spPr>
          <a:xfrm>
            <a:off x="0" y="0"/>
            <a:ext cx="3168360" cy="478800"/>
          </a:xfrm>
          <a:prstGeom prst="rect">
            <a:avLst/>
          </a:prstGeom>
          <a:noFill/>
          <a:ln>
            <a:noFill/>
          </a:ln>
        </p:spPr>
        <p:style>
          <a:lnRef idx="0"/>
          <a:fillRef idx="0"/>
          <a:effectRef idx="0"/>
          <a:fontRef idx="minor"/>
        </p:style>
        <p:txBody>
          <a:bodyPr lIns="96840" rIns="96840" tIns="48240" bIns="48240">
            <a:noAutofit/>
          </a:bodyPr>
          <a:p>
            <a:pPr>
              <a:lnSpc>
                <a:spcPct val="100000"/>
              </a:lnSpc>
            </a:pPr>
            <a:r>
              <a:rPr b="0" lang="en-US" sz="1300" spc="-1" strike="noStrike">
                <a:solidFill>
                  <a:srgbClr val="000000"/>
                </a:solidFill>
                <a:latin typeface="Calibri"/>
                <a:ea typeface="+mn-ea"/>
              </a:rPr>
              <a:t>CMPN446 Image Processing and Computer Vision</a:t>
            </a:r>
            <a:endParaRPr b="0" lang="en-US" sz="1300" spc="-1" strike="noStrike">
              <a:latin typeface="Arial"/>
            </a:endParaRPr>
          </a:p>
        </p:txBody>
      </p:sp>
      <p:sp>
        <p:nvSpPr>
          <p:cNvPr id="1203" name="CustomShape 2"/>
          <p:cNvSpPr/>
          <p:nvPr/>
        </p:nvSpPr>
        <p:spPr>
          <a:xfrm>
            <a:off x="0" y="9119520"/>
            <a:ext cx="3168360" cy="478800"/>
          </a:xfrm>
          <a:prstGeom prst="rect">
            <a:avLst/>
          </a:prstGeom>
          <a:noFill/>
          <a:ln>
            <a:noFill/>
          </a:ln>
        </p:spPr>
        <p:style>
          <a:lnRef idx="0"/>
          <a:fillRef idx="0"/>
          <a:effectRef idx="0"/>
          <a:fontRef idx="minor"/>
        </p:style>
        <p:txBody>
          <a:bodyPr lIns="96840" rIns="96840" tIns="48240" bIns="48240" anchor="b">
            <a:noAutofit/>
          </a:bodyPr>
          <a:p>
            <a:pPr>
              <a:lnSpc>
                <a:spcPct val="100000"/>
              </a:lnSpc>
            </a:pPr>
            <a:r>
              <a:rPr b="0" lang="en-US" sz="1300" spc="-1" strike="noStrike">
                <a:solidFill>
                  <a:srgbClr val="000000"/>
                </a:solidFill>
                <a:latin typeface="Calibri"/>
              </a:rPr>
              <a:t>Microsoft Confidential</a:t>
            </a:r>
            <a:endParaRPr b="0" lang="en-US" sz="1300" spc="-1" strike="noStrike">
              <a:latin typeface="Arial"/>
            </a:endParaRPr>
          </a:p>
        </p:txBody>
      </p:sp>
      <p:sp>
        <p:nvSpPr>
          <p:cNvPr id="1204" name="CustomShape 3"/>
          <p:cNvSpPr/>
          <p:nvPr/>
        </p:nvSpPr>
        <p:spPr>
          <a:xfrm>
            <a:off x="4143600" y="9119520"/>
            <a:ext cx="3168360" cy="478800"/>
          </a:xfrm>
          <a:prstGeom prst="rect">
            <a:avLst/>
          </a:prstGeom>
          <a:noFill/>
          <a:ln>
            <a:noFill/>
          </a:ln>
        </p:spPr>
        <p:style>
          <a:lnRef idx="0"/>
          <a:fillRef idx="0"/>
          <a:effectRef idx="0"/>
          <a:fontRef idx="minor"/>
        </p:style>
        <p:txBody>
          <a:bodyPr lIns="96840" rIns="96840" tIns="48240" bIns="48240" anchor="b">
            <a:noAutofit/>
          </a:bodyPr>
          <a:p>
            <a:pPr algn="r">
              <a:lnSpc>
                <a:spcPct val="100000"/>
              </a:lnSpc>
            </a:pPr>
            <a:fld id="{62F86F66-AAAA-4DCC-BE22-0188189B84D6}" type="slidenum">
              <a:rPr b="0" lang="en-US" sz="1300" spc="-1" strike="noStrike">
                <a:solidFill>
                  <a:srgbClr val="000000"/>
                </a:solidFill>
                <a:latin typeface="Calibri"/>
              </a:rPr>
              <a:t>&lt;number&gt;</a:t>
            </a:fld>
            <a:endParaRPr b="0" lang="en-US" sz="1300" spc="-1" strike="noStrike">
              <a:latin typeface="Arial"/>
            </a:endParaRPr>
          </a:p>
        </p:txBody>
      </p:sp>
      <p:sp>
        <p:nvSpPr>
          <p:cNvPr id="1205" name="PlaceHolder 4"/>
          <p:cNvSpPr>
            <a:spLocks noGrp="1"/>
          </p:cNvSpPr>
          <p:nvPr>
            <p:ph type="sldImg"/>
          </p:nvPr>
        </p:nvSpPr>
        <p:spPr>
          <a:xfrm>
            <a:off x="1257480" y="473040"/>
            <a:ext cx="4799160" cy="3598920"/>
          </a:xfrm>
          <a:prstGeom prst="rect">
            <a:avLst/>
          </a:prstGeom>
        </p:spPr>
      </p:sp>
      <p:sp>
        <p:nvSpPr>
          <p:cNvPr id="1206" name="PlaceHolder 5"/>
          <p:cNvSpPr>
            <a:spLocks noGrp="1"/>
          </p:cNvSpPr>
          <p:nvPr>
            <p:ph type="body"/>
          </p:nvPr>
        </p:nvSpPr>
        <p:spPr>
          <a:xfrm>
            <a:off x="328680" y="4337280"/>
            <a:ext cx="6676920" cy="4830840"/>
          </a:xfrm>
          <a:prstGeom prst="rect">
            <a:avLst/>
          </a:prstGeom>
        </p:spPr>
        <p:txBody>
          <a:bodyPr lIns="96840" rIns="96840" tIns="48240" bIns="48240">
            <a:noAutofit/>
          </a:bodyPr>
          <a:p>
            <a:pPr marL="216000" indent="-215280">
              <a:lnSpc>
                <a:spcPct val="100000"/>
              </a:lnSpc>
            </a:pP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endParaRPr b="0" lang="en-US" sz="2000" spc="-1" strike="noStrike">
              <a:latin typeface="Arial"/>
            </a:endParaRPr>
          </a:p>
        </p:txBody>
      </p:sp>
      <p:sp>
        <p:nvSpPr>
          <p:cNvPr id="1207" name="CustomShape 6"/>
          <p:cNvSpPr/>
          <p:nvPr/>
        </p:nvSpPr>
        <p:spPr>
          <a:xfrm>
            <a:off x="4143600" y="0"/>
            <a:ext cx="3168360" cy="478800"/>
          </a:xfrm>
          <a:prstGeom prst="rect">
            <a:avLst/>
          </a:prstGeom>
          <a:noFill/>
          <a:ln>
            <a:noFill/>
          </a:ln>
        </p:spPr>
        <p:style>
          <a:lnRef idx="0"/>
          <a:fillRef idx="0"/>
          <a:effectRef idx="0"/>
          <a:fontRef idx="minor"/>
        </p:style>
        <p:txBody>
          <a:bodyPr lIns="96840" rIns="96840" tIns="48240" bIns="48240">
            <a:noAutofit/>
          </a:bodyPr>
          <a:p>
            <a:pPr algn="r">
              <a:lnSpc>
                <a:spcPct val="100000"/>
              </a:lnSpc>
            </a:pPr>
            <a:r>
              <a:rPr b="0" lang="en-US" sz="1300" spc="-1" strike="noStrike">
                <a:solidFill>
                  <a:srgbClr val="000000"/>
                </a:solidFill>
                <a:latin typeface="Arial"/>
                <a:ea typeface="+mn-ea"/>
              </a:rPr>
              <a:t>Fall 2012</a:t>
            </a:r>
            <a:endParaRPr b="0" lang="en-US" sz="13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360" y="360"/>
            <a:ext cx="9142560" cy="6856560"/>
          </a:xfrm>
          <a:prstGeom prst="rect">
            <a:avLst/>
          </a:prstGeom>
          <a:ln>
            <a:noFill/>
          </a:ln>
        </p:spPr>
      </p:pic>
      <p:sp>
        <p:nvSpPr>
          <p:cNvPr id="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 name="" descr=""/>
          <p:cNvPicPr/>
          <p:nvPr/>
        </p:nvPicPr>
        <p:blipFill>
          <a:blip r:embed="rId2"/>
          <a:stretch/>
        </p:blipFill>
        <p:spPr>
          <a:xfrm>
            <a:off x="360" y="360"/>
            <a:ext cx="9142560" cy="6856560"/>
          </a:xfrm>
          <a:prstGeom prst="rect">
            <a:avLst/>
          </a:prstGeom>
          <a:ln>
            <a:noFill/>
          </a:ln>
        </p:spPr>
      </p:pic>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
          <p:cNvPicPr/>
          <p:nvPr/>
        </p:nvPicPr>
        <p:blipFill>
          <a:blip r:embed="rId2"/>
          <a:stretch/>
        </p:blipFill>
        <p:spPr>
          <a:xfrm>
            <a:off x="360" y="360"/>
            <a:ext cx="9142560" cy="6856560"/>
          </a:xfrm>
          <a:prstGeom prst="rect">
            <a:avLst/>
          </a:prstGeom>
          <a:ln>
            <a:noFill/>
          </a:ln>
        </p:spPr>
      </p:pic>
      <p:sp>
        <p:nvSpPr>
          <p:cNvPr id="79"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0"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2"/>
          <a:stretch/>
        </p:blipFill>
        <p:spPr>
          <a:xfrm>
            <a:off x="360" y="360"/>
            <a:ext cx="9142560" cy="6856560"/>
          </a:xfrm>
          <a:prstGeom prst="rect">
            <a:avLst/>
          </a:prstGeom>
          <a:ln>
            <a:noFill/>
          </a:ln>
        </p:spPr>
      </p:pic>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9.wmf"/><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13.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wmf"/><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2.wmf"/><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5.wmf"/><Relationship Id="rId2" Type="http://schemas.openxmlformats.org/officeDocument/2006/relationships/image" Target="../media/image36.wmf"/><Relationship Id="rId3" Type="http://schemas.openxmlformats.org/officeDocument/2006/relationships/image" Target="../media/image37.wmf"/><Relationship Id="rId4" Type="http://schemas.openxmlformats.org/officeDocument/2006/relationships/slideLayout" Target="../slideLayouts/slideLayout13.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image" Target="../media/image60.wmf"/><Relationship Id="rId12" Type="http://schemas.openxmlformats.org/officeDocument/2006/relationships/image" Target="../media/image61.wmf"/><Relationship Id="rId13" Type="http://schemas.openxmlformats.org/officeDocument/2006/relationships/image" Target="../media/image62.wmf"/><Relationship Id="rId14" Type="http://schemas.openxmlformats.org/officeDocument/2006/relationships/image" Target="../media/image63.wmf"/><Relationship Id="rId15"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image" Target="../media/image67.wmf"/><Relationship Id="rId3" Type="http://schemas.openxmlformats.org/officeDocument/2006/relationships/slideLayout" Target="../slideLayouts/slideLayout13.xml"/><Relationship Id="rId4"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wmf"/><Relationship Id="rId6" Type="http://schemas.openxmlformats.org/officeDocument/2006/relationships/slideLayout" Target="../slideLayouts/slideLayout13.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13.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wmf"/><Relationship Id="rId9" Type="http://schemas.openxmlformats.org/officeDocument/2006/relationships/slideLayout" Target="../slideLayouts/slideLayout13.xml"/><Relationship Id="rId10"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wmf"/><Relationship Id="rId3" Type="http://schemas.openxmlformats.org/officeDocument/2006/relationships/image" Target="../media/image104.wmf"/><Relationship Id="rId4" Type="http://schemas.openxmlformats.org/officeDocument/2006/relationships/image" Target="../media/image105.wmf"/><Relationship Id="rId5" Type="http://schemas.openxmlformats.org/officeDocument/2006/relationships/image" Target="../media/image106.wmf"/><Relationship Id="rId6"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107.jpeg"/><Relationship Id="rId2" Type="http://schemas.openxmlformats.org/officeDocument/2006/relationships/image" Target="../media/image108.jpeg"/><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hyperlink" Target="http://www.cs.ubc.ca/~lowe/keypoints/" TargetMode="External"/><Relationship Id="rId2" Type="http://schemas.openxmlformats.org/officeDocument/2006/relationships/image" Target="../media/image109.jpeg"/><Relationship Id="rId3" Type="http://schemas.openxmlformats.org/officeDocument/2006/relationships/image" Target="../media/image110.jpeg"/><Relationship Id="rId4"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111.jpeg"/><Relationship Id="rId2" Type="http://schemas.openxmlformats.org/officeDocument/2006/relationships/image" Target="../media/image112.jpeg"/><Relationship Id="rId3" Type="http://schemas.openxmlformats.org/officeDocument/2006/relationships/image" Target="../media/image113.jpeg"/><Relationship Id="rId4" Type="http://schemas.openxmlformats.org/officeDocument/2006/relationships/slideLayout" Target="../slideLayouts/slideLayout29.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3.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3.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wmf"/><Relationship Id="rId5" Type="http://schemas.openxmlformats.org/officeDocument/2006/relationships/image" Target="../media/image123.wmf"/><Relationship Id="rId6" Type="http://schemas.openxmlformats.org/officeDocument/2006/relationships/image" Target="../media/image124.wmf"/><Relationship Id="rId7" Type="http://schemas.openxmlformats.org/officeDocument/2006/relationships/image" Target="../media/image125.wmf"/><Relationship Id="rId8" Type="http://schemas.openxmlformats.org/officeDocument/2006/relationships/slideLayout" Target="../slideLayouts/slideLayout37.xml"/><Relationship Id="rId9"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3.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wmf"/><Relationship Id="rId3" Type="http://schemas.openxmlformats.org/officeDocument/2006/relationships/slideLayout" Target="../slideLayouts/slideLayout13.xml"/><Relationship Id="rId4"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3.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3.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3.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3.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3.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3.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139.jpeg"/><Relationship Id="rId2" Type="http://schemas.openxmlformats.org/officeDocument/2006/relationships/image" Target="../media/image140.jpe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xml"/><Relationship Id="rId3"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slideLayout" Target="../slideLayouts/slideLayout13.xml"/><Relationship Id="rId4"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146.wmf"/><Relationship Id="rId2" Type="http://schemas.openxmlformats.org/officeDocument/2006/relationships/image" Target="../media/image147.png"/><Relationship Id="rId3"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hyperlink" Target="http://www.cs.ubc.ca/~lowe/papers/ijcv04.pdf" TargetMode="External"/><Relationship Id="rId2" Type="http://schemas.openxmlformats.org/officeDocument/2006/relationships/hyperlink" Target="http://www.cs.ubc.ca/~lowe/papers/ijcv04.pdf" TargetMode="External"/><Relationship Id="rId3" Type="http://schemas.openxmlformats.org/officeDocument/2006/relationships/hyperlink" Target="http://www.aishack.in/2010/05/sift-scale-invariant-feature-transform/" TargetMode="External"/><Relationship Id="rId4" Type="http://schemas.openxmlformats.org/officeDocument/2006/relationships/hyperlink" Target="http://www.aishack.in/2010/05/sift-scale-invariant-feature-transform/" TargetMode="External"/><Relationship Id="rId5" Type="http://schemas.openxmlformats.org/officeDocument/2006/relationships/hyperlink" Target="http://www.aishack.in/2010/07/implementing-sift-in-opencv/" TargetMode="External"/><Relationship Id="rId6" Type="http://schemas.openxmlformats.org/officeDocument/2006/relationships/hyperlink" Target="http://www.aishack.in/2010/07/implementing-sift-in-opencv/" TargetMode="External"/><Relationship Id="rId7" Type="http://schemas.openxmlformats.org/officeDocument/2006/relationships/slideLayout" Target="../slideLayouts/slideLayout13.xml"/><Relationship Id="rId8" Type="http://schemas.openxmlformats.org/officeDocument/2006/relationships/notesSlide" Target="../notesSlides/notesSlide9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685800" y="2130480"/>
            <a:ext cx="7770960" cy="1468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Arial"/>
                <a:ea typeface="DejaVu Sans"/>
              </a:rPr>
              <a:t>Image Feature Extraction </a:t>
            </a:r>
            <a:br/>
            <a:r>
              <a:rPr b="1" lang="en-US" sz="2800" spc="-1" strike="noStrike">
                <a:solidFill>
                  <a:srgbClr val="000000"/>
                </a:solidFill>
                <a:latin typeface="Arial"/>
                <a:ea typeface="DejaVu Sans"/>
              </a:rPr>
              <a:t>Harris Corner, LOG/ DOG, SIFT</a:t>
            </a:r>
            <a:endParaRPr b="0" lang="en-US" sz="2800" spc="-1" strike="noStrike">
              <a:latin typeface="Arial"/>
            </a:endParaRPr>
          </a:p>
        </p:txBody>
      </p:sp>
      <p:sp>
        <p:nvSpPr>
          <p:cNvPr id="163" name="CustomShape 2"/>
          <p:cNvSpPr/>
          <p:nvPr/>
        </p:nvSpPr>
        <p:spPr>
          <a:xfrm>
            <a:off x="1371600" y="3886200"/>
            <a:ext cx="6399360" cy="17510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641"/>
              </a:spcBef>
            </a:pPr>
            <a:endParaRPr b="0" lang="en-US" sz="1800" spc="-1" strike="noStrike">
              <a:latin typeface="Arial"/>
            </a:endParaRPr>
          </a:p>
          <a:p>
            <a:pPr algn="ctr">
              <a:lnSpc>
                <a:spcPct val="100000"/>
              </a:lnSpc>
              <a:spcBef>
                <a:spcPts val="641"/>
              </a:spcBef>
            </a:pPr>
            <a:endParaRPr b="0" lang="en-US" sz="1800" spc="-1" strike="noStrike">
              <a:latin typeface="Arial"/>
            </a:endParaRPr>
          </a:p>
          <a:p>
            <a:pPr algn="ctr">
              <a:lnSpc>
                <a:spcPct val="100000"/>
              </a:lnSpc>
              <a:spcBef>
                <a:spcPts val="641"/>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Want uniqueness</a:t>
            </a:r>
            <a:endParaRPr b="0" lang="en-US" sz="4400" spc="-1" strike="noStrike">
              <a:latin typeface="Arial"/>
            </a:endParaRPr>
          </a:p>
        </p:txBody>
      </p:sp>
      <p:sp>
        <p:nvSpPr>
          <p:cNvPr id="207"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641"/>
              </a:spcBef>
            </a:pPr>
            <a:r>
              <a:rPr b="0" lang="en-US" sz="3200" spc="-1" strike="noStrike">
                <a:solidFill>
                  <a:srgbClr val="000000"/>
                </a:solidFill>
                <a:latin typeface="Arial"/>
                <a:ea typeface="DejaVu Sans"/>
              </a:rPr>
              <a:t>Look for </a:t>
            </a:r>
            <a:r>
              <a:rPr b="1" lang="en-US" sz="3200" spc="-1" strike="noStrike">
                <a:solidFill>
                  <a:srgbClr val="ff0000"/>
                </a:solidFill>
                <a:latin typeface="Arial"/>
                <a:ea typeface="DejaVu Sans"/>
              </a:rPr>
              <a:t>image regions that are unusual</a:t>
            </a:r>
            <a:endParaRPr b="0" lang="en-US" sz="32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Lead to unambiguous matches in other images</a:t>
            </a:r>
            <a:endParaRPr b="0" lang="en-US" sz="2800" spc="-1" strike="noStrike">
              <a:latin typeface="Arial"/>
            </a:endParaRPr>
          </a:p>
          <a:p>
            <a:pPr>
              <a:lnSpc>
                <a:spcPct val="100000"/>
              </a:lnSpc>
            </a:pPr>
            <a:endParaRPr b="0" lang="en-US" sz="2800" spc="-1" strike="noStrike">
              <a:latin typeface="Arial"/>
            </a:endParaRPr>
          </a:p>
          <a:p>
            <a:pPr marL="343080" indent="-341640">
              <a:lnSpc>
                <a:spcPct val="100000"/>
              </a:lnSpc>
              <a:spcBef>
                <a:spcPts val="641"/>
              </a:spcBef>
            </a:pPr>
            <a:r>
              <a:rPr b="0" lang="en-US" sz="3200" spc="-1" strike="noStrike">
                <a:solidFill>
                  <a:srgbClr val="000000"/>
                </a:solidFill>
                <a:latin typeface="Arial"/>
                <a:ea typeface="DejaVu Sans"/>
              </a:rPr>
              <a:t>How to define “unusual”?</a:t>
            </a:r>
            <a:endParaRPr b="0" lang="en-US" sz="3200" spc="-1" strike="noStrike">
              <a:latin typeface="Arial"/>
            </a:endParaRPr>
          </a:p>
          <a:p>
            <a:pPr marL="343080" indent="-341640">
              <a:lnSpc>
                <a:spcPct val="100000"/>
              </a:lnSpc>
            </a:pPr>
            <a:endParaRPr b="0" lang="en-US" sz="3200" spc="-1" strike="noStrike">
              <a:latin typeface="Arial"/>
            </a:endParaRPr>
          </a:p>
        </p:txBody>
      </p:sp>
      <p:sp>
        <p:nvSpPr>
          <p:cNvPr id="208"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209"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9F617EF-1A3C-4A78-96AE-D457022A0B73}"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211"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18903E4-87B3-42E0-BD95-9C543AC8C638}"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212" name="Picture 5" descr=""/>
          <p:cNvPicPr/>
          <p:nvPr/>
        </p:nvPicPr>
        <p:blipFill>
          <a:blip r:embed="rId1"/>
          <a:stretch/>
        </p:blipFill>
        <p:spPr>
          <a:xfrm>
            <a:off x="0" y="380880"/>
            <a:ext cx="9142560" cy="4418280"/>
          </a:xfrm>
          <a:prstGeom prst="rect">
            <a:avLst/>
          </a:prstGeom>
          <a:ln>
            <a:noFill/>
          </a:ln>
        </p:spPr>
      </p:pic>
      <p:sp>
        <p:nvSpPr>
          <p:cNvPr id="213" name="CustomShape 3"/>
          <p:cNvSpPr/>
          <p:nvPr/>
        </p:nvSpPr>
        <p:spPr>
          <a:xfrm>
            <a:off x="2224080" y="4938120"/>
            <a:ext cx="46940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000000"/>
                </a:solidFill>
                <a:latin typeface="Arial"/>
                <a:ea typeface="DejaVu Sans"/>
              </a:rPr>
              <a:t>It is not very distinctive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215"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8649B72-24F9-4147-AEDA-C4FD7A28A1F5}"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216" name="Picture 5" descr=""/>
          <p:cNvPicPr/>
          <p:nvPr/>
        </p:nvPicPr>
        <p:blipFill>
          <a:blip r:embed="rId1"/>
          <a:stretch/>
        </p:blipFill>
        <p:spPr>
          <a:xfrm>
            <a:off x="-11880" y="196200"/>
            <a:ext cx="9142560" cy="4379400"/>
          </a:xfrm>
          <a:prstGeom prst="rect">
            <a:avLst/>
          </a:prstGeom>
          <a:ln>
            <a:noFill/>
          </a:ln>
        </p:spPr>
      </p:pic>
      <p:sp>
        <p:nvSpPr>
          <p:cNvPr id="217" name="CustomShape 3"/>
          <p:cNvSpPr/>
          <p:nvPr/>
        </p:nvSpPr>
        <p:spPr>
          <a:xfrm>
            <a:off x="1026000" y="4952880"/>
            <a:ext cx="706680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000000"/>
                </a:solidFill>
                <a:latin typeface="Arial"/>
                <a:ea typeface="DejaVu Sans"/>
              </a:rPr>
              <a:t>Corners are good features to match</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685800" y="304920"/>
            <a:ext cx="77709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a:t>
            </a:r>
            <a:r>
              <a:rPr b="0" lang="en-US" sz="4400" spc="-1" strike="noStrike">
                <a:solidFill>
                  <a:srgbClr val="000000"/>
                </a:solidFill>
                <a:latin typeface="Arial"/>
                <a:ea typeface="SimSun"/>
              </a:rPr>
              <a:t>Intuition</a:t>
            </a:r>
            <a:endParaRPr b="0" lang="en-US" sz="4400" spc="-1" strike="noStrike">
              <a:latin typeface="Arial"/>
            </a:endParaRPr>
          </a:p>
        </p:txBody>
      </p:sp>
      <p:sp>
        <p:nvSpPr>
          <p:cNvPr id="219" name="CustomShape 2"/>
          <p:cNvSpPr/>
          <p:nvPr/>
        </p:nvSpPr>
        <p:spPr>
          <a:xfrm>
            <a:off x="533520" y="1752480"/>
            <a:ext cx="2360880" cy="2208240"/>
          </a:xfrm>
          <a:prstGeom prst="rect">
            <a:avLst/>
          </a:prstGeom>
          <a:solidFill>
            <a:srgbClr val="c0c0c0"/>
          </a:solidFill>
          <a:ln w="9360">
            <a:solidFill>
              <a:schemeClr val="tx1"/>
            </a:solidFill>
            <a:miter/>
          </a:ln>
        </p:spPr>
        <p:style>
          <a:lnRef idx="0"/>
          <a:fillRef idx="0"/>
          <a:effectRef idx="0"/>
          <a:fontRef idx="minor"/>
        </p:style>
      </p:sp>
      <p:sp>
        <p:nvSpPr>
          <p:cNvPr id="220" name="CustomShape 3"/>
          <p:cNvSpPr/>
          <p:nvPr/>
        </p:nvSpPr>
        <p:spPr>
          <a:xfrm>
            <a:off x="762120" y="4419720"/>
            <a:ext cx="205596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3399"/>
                </a:solidFill>
                <a:latin typeface="Arial"/>
                <a:ea typeface="DejaVu Sans"/>
              </a:rPr>
              <a:t>“</a:t>
            </a:r>
            <a:r>
              <a:rPr b="0" lang="en-US" sz="2000" spc="-1" strike="noStrike">
                <a:solidFill>
                  <a:srgbClr val="003399"/>
                </a:solidFill>
                <a:latin typeface="Arial"/>
                <a:ea typeface="DejaVu Sans"/>
              </a:rPr>
              <a:t>flat”</a:t>
            </a:r>
            <a:r>
              <a:rPr b="0" lang="en-US" sz="2000" spc="-1" strike="noStrike">
                <a:solidFill>
                  <a:srgbClr val="000000"/>
                </a:solidFill>
                <a:latin typeface="Arial"/>
                <a:ea typeface="DejaVu Sans"/>
              </a:rPr>
              <a:t> region:</a:t>
            </a:r>
            <a:br/>
            <a:r>
              <a:rPr b="0" lang="en-US" sz="2000" spc="-1" strike="noStrike">
                <a:solidFill>
                  <a:srgbClr val="000000"/>
                </a:solidFill>
                <a:latin typeface="Arial"/>
                <a:ea typeface="DejaVu Sans"/>
              </a:rPr>
              <a:t>no change in all directions</a:t>
            </a:r>
            <a:endParaRPr b="0" lang="en-US" sz="2000" spc="-1" strike="noStrike">
              <a:latin typeface="Arial"/>
            </a:endParaRPr>
          </a:p>
        </p:txBody>
      </p:sp>
      <p:grpSp>
        <p:nvGrpSpPr>
          <p:cNvPr id="221" name="Group 4"/>
          <p:cNvGrpSpPr/>
          <p:nvPr/>
        </p:nvGrpSpPr>
        <p:grpSpPr>
          <a:xfrm>
            <a:off x="1371600" y="2971800"/>
            <a:ext cx="703080" cy="677520"/>
            <a:chOff x="1371600" y="2971800"/>
            <a:chExt cx="703080" cy="677520"/>
          </a:xfrm>
        </p:grpSpPr>
        <p:sp>
          <p:nvSpPr>
            <p:cNvPr id="222" name="CustomShape 5"/>
            <p:cNvSpPr/>
            <p:nvPr/>
          </p:nvSpPr>
          <p:spPr>
            <a:xfrm>
              <a:off x="1479600" y="308448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23" name="Line 6"/>
            <p:cNvSpPr/>
            <p:nvPr/>
          </p:nvSpPr>
          <p:spPr>
            <a:xfrm flipV="1">
              <a:off x="1960560" y="2987640"/>
              <a:ext cx="90360" cy="96840"/>
            </a:xfrm>
            <a:prstGeom prst="line">
              <a:avLst/>
            </a:prstGeom>
            <a:ln w="12600">
              <a:solidFill>
                <a:schemeClr val="tx1"/>
              </a:solidFill>
              <a:round/>
              <a:tailEnd len="med" type="triangle" w="sm"/>
            </a:ln>
          </p:spPr>
          <p:style>
            <a:lnRef idx="0"/>
            <a:fillRef idx="0"/>
            <a:effectRef idx="0"/>
            <a:fontRef idx="minor"/>
          </p:style>
        </p:sp>
        <p:sp>
          <p:nvSpPr>
            <p:cNvPr id="224" name="Line 7"/>
            <p:cNvSpPr/>
            <p:nvPr/>
          </p:nvSpPr>
          <p:spPr>
            <a:xfrm>
              <a:off x="1979280" y="3555720"/>
              <a:ext cx="95400" cy="90720"/>
            </a:xfrm>
            <a:prstGeom prst="line">
              <a:avLst/>
            </a:prstGeom>
            <a:ln w="12600">
              <a:solidFill>
                <a:schemeClr val="tx1"/>
              </a:solidFill>
              <a:round/>
              <a:tailEnd len="med" type="triangle" w="sm"/>
            </a:ln>
          </p:spPr>
          <p:style>
            <a:lnRef idx="0"/>
            <a:fillRef idx="0"/>
            <a:effectRef idx="0"/>
            <a:fontRef idx="minor"/>
          </p:style>
        </p:sp>
        <p:sp>
          <p:nvSpPr>
            <p:cNvPr id="225" name="Line 8"/>
            <p:cNvSpPr/>
            <p:nvPr/>
          </p:nvSpPr>
          <p:spPr>
            <a:xfrm flipH="1">
              <a:off x="1371600" y="3557520"/>
              <a:ext cx="107640" cy="91800"/>
            </a:xfrm>
            <a:prstGeom prst="line">
              <a:avLst/>
            </a:prstGeom>
            <a:ln w="12600">
              <a:solidFill>
                <a:schemeClr val="tx1"/>
              </a:solidFill>
              <a:round/>
              <a:tailEnd len="med" type="triangle" w="sm"/>
            </a:ln>
          </p:spPr>
          <p:style>
            <a:lnRef idx="0"/>
            <a:fillRef idx="0"/>
            <a:effectRef idx="0"/>
            <a:fontRef idx="minor"/>
          </p:style>
        </p:sp>
        <p:sp>
          <p:nvSpPr>
            <p:cNvPr id="226" name="Line 9"/>
            <p:cNvSpPr/>
            <p:nvPr/>
          </p:nvSpPr>
          <p:spPr>
            <a:xfrm flipH="1" flipV="1">
              <a:off x="1380960" y="2971800"/>
              <a:ext cx="98280" cy="112680"/>
            </a:xfrm>
            <a:prstGeom prst="line">
              <a:avLst/>
            </a:prstGeom>
            <a:ln w="12600">
              <a:solidFill>
                <a:schemeClr val="tx1"/>
              </a:solidFill>
              <a:round/>
              <a:tailEnd len="med" type="triangle" w="sm"/>
            </a:ln>
          </p:spPr>
          <p:style>
            <a:lnRef idx="0"/>
            <a:fillRef idx="0"/>
            <a:effectRef idx="0"/>
            <a:fontRef idx="minor"/>
          </p:style>
        </p:sp>
      </p:grpSp>
      <p:grpSp>
        <p:nvGrpSpPr>
          <p:cNvPr id="227" name="Group 10"/>
          <p:cNvGrpSpPr/>
          <p:nvPr/>
        </p:nvGrpSpPr>
        <p:grpSpPr>
          <a:xfrm>
            <a:off x="1447560" y="2895480"/>
            <a:ext cx="703440" cy="677880"/>
            <a:chOff x="1447560" y="2895480"/>
            <a:chExt cx="703440" cy="677880"/>
          </a:xfrm>
        </p:grpSpPr>
        <p:sp>
          <p:nvSpPr>
            <p:cNvPr id="228" name="CustomShape 11"/>
            <p:cNvSpPr/>
            <p:nvPr/>
          </p:nvSpPr>
          <p:spPr>
            <a:xfrm>
              <a:off x="1555920" y="300816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29" name="Line 12"/>
            <p:cNvSpPr/>
            <p:nvPr/>
          </p:nvSpPr>
          <p:spPr>
            <a:xfrm flipV="1">
              <a:off x="2036520" y="2911320"/>
              <a:ext cx="90720" cy="96840"/>
            </a:xfrm>
            <a:prstGeom prst="line">
              <a:avLst/>
            </a:prstGeom>
            <a:ln w="12600">
              <a:solidFill>
                <a:schemeClr val="tx1"/>
              </a:solidFill>
              <a:round/>
              <a:tailEnd len="med" type="triangle" w="sm"/>
            </a:ln>
          </p:spPr>
          <p:style>
            <a:lnRef idx="0"/>
            <a:fillRef idx="0"/>
            <a:effectRef idx="0"/>
            <a:fontRef idx="minor"/>
          </p:style>
        </p:sp>
        <p:sp>
          <p:nvSpPr>
            <p:cNvPr id="230" name="Line 13"/>
            <p:cNvSpPr/>
            <p:nvPr/>
          </p:nvSpPr>
          <p:spPr>
            <a:xfrm>
              <a:off x="2055600" y="3479760"/>
              <a:ext cx="95400" cy="90360"/>
            </a:xfrm>
            <a:prstGeom prst="line">
              <a:avLst/>
            </a:prstGeom>
            <a:ln w="12600">
              <a:solidFill>
                <a:schemeClr val="tx1"/>
              </a:solidFill>
              <a:round/>
              <a:tailEnd len="med" type="triangle" w="sm"/>
            </a:ln>
          </p:spPr>
          <p:style>
            <a:lnRef idx="0"/>
            <a:fillRef idx="0"/>
            <a:effectRef idx="0"/>
            <a:fontRef idx="minor"/>
          </p:style>
        </p:sp>
        <p:sp>
          <p:nvSpPr>
            <p:cNvPr id="231" name="Line 14"/>
            <p:cNvSpPr/>
            <p:nvPr/>
          </p:nvSpPr>
          <p:spPr>
            <a:xfrm flipH="1">
              <a:off x="1447560" y="3481200"/>
              <a:ext cx="108000" cy="92160"/>
            </a:xfrm>
            <a:prstGeom prst="line">
              <a:avLst/>
            </a:prstGeom>
            <a:ln w="12600">
              <a:solidFill>
                <a:schemeClr val="tx1"/>
              </a:solidFill>
              <a:round/>
              <a:tailEnd len="med" type="triangle" w="sm"/>
            </a:ln>
          </p:spPr>
          <p:style>
            <a:lnRef idx="0"/>
            <a:fillRef idx="0"/>
            <a:effectRef idx="0"/>
            <a:fontRef idx="minor"/>
          </p:style>
        </p:sp>
        <p:sp>
          <p:nvSpPr>
            <p:cNvPr id="232" name="Line 15"/>
            <p:cNvSpPr/>
            <p:nvPr/>
          </p:nvSpPr>
          <p:spPr>
            <a:xfrm flipH="1" flipV="1">
              <a:off x="1457280" y="2895480"/>
              <a:ext cx="98280" cy="112680"/>
            </a:xfrm>
            <a:prstGeom prst="line">
              <a:avLst/>
            </a:prstGeom>
            <a:ln w="12600">
              <a:solidFill>
                <a:schemeClr val="tx1"/>
              </a:solidFill>
              <a:round/>
              <a:tailEnd len="med" type="triangle" w="sm"/>
            </a:ln>
          </p:spPr>
          <p:style>
            <a:lnRef idx="0"/>
            <a:fillRef idx="0"/>
            <a:effectRef idx="0"/>
            <a:fontRef idx="minor"/>
          </p:style>
        </p:sp>
      </p:grpSp>
      <p:grpSp>
        <p:nvGrpSpPr>
          <p:cNvPr id="233" name="Group 16"/>
          <p:cNvGrpSpPr/>
          <p:nvPr/>
        </p:nvGrpSpPr>
        <p:grpSpPr>
          <a:xfrm>
            <a:off x="1493640" y="2955600"/>
            <a:ext cx="703440" cy="677880"/>
            <a:chOff x="1493640" y="2955600"/>
            <a:chExt cx="703440" cy="677880"/>
          </a:xfrm>
        </p:grpSpPr>
        <p:sp>
          <p:nvSpPr>
            <p:cNvPr id="234" name="CustomShape 17"/>
            <p:cNvSpPr/>
            <p:nvPr/>
          </p:nvSpPr>
          <p:spPr>
            <a:xfrm>
              <a:off x="1601640" y="306864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35" name="Line 18"/>
            <p:cNvSpPr/>
            <p:nvPr/>
          </p:nvSpPr>
          <p:spPr>
            <a:xfrm flipV="1">
              <a:off x="2082600" y="2971800"/>
              <a:ext cx="90360" cy="96480"/>
            </a:xfrm>
            <a:prstGeom prst="line">
              <a:avLst/>
            </a:prstGeom>
            <a:ln w="12600">
              <a:solidFill>
                <a:schemeClr val="tx1"/>
              </a:solidFill>
              <a:round/>
              <a:tailEnd len="med" type="triangle" w="sm"/>
            </a:ln>
          </p:spPr>
          <p:style>
            <a:lnRef idx="0"/>
            <a:fillRef idx="0"/>
            <a:effectRef idx="0"/>
            <a:fontRef idx="minor"/>
          </p:style>
        </p:sp>
        <p:sp>
          <p:nvSpPr>
            <p:cNvPr id="236" name="Line 19"/>
            <p:cNvSpPr/>
            <p:nvPr/>
          </p:nvSpPr>
          <p:spPr>
            <a:xfrm>
              <a:off x="2101680" y="3539880"/>
              <a:ext cx="95400" cy="90720"/>
            </a:xfrm>
            <a:prstGeom prst="line">
              <a:avLst/>
            </a:prstGeom>
            <a:ln w="12600">
              <a:solidFill>
                <a:schemeClr val="tx1"/>
              </a:solidFill>
              <a:round/>
              <a:tailEnd len="med" type="triangle" w="sm"/>
            </a:ln>
          </p:spPr>
          <p:style>
            <a:lnRef idx="0"/>
            <a:fillRef idx="0"/>
            <a:effectRef idx="0"/>
            <a:fontRef idx="minor"/>
          </p:style>
        </p:sp>
        <p:sp>
          <p:nvSpPr>
            <p:cNvPr id="237" name="Line 20"/>
            <p:cNvSpPr/>
            <p:nvPr/>
          </p:nvSpPr>
          <p:spPr>
            <a:xfrm flipH="1">
              <a:off x="1493640" y="3541680"/>
              <a:ext cx="108000" cy="91800"/>
            </a:xfrm>
            <a:prstGeom prst="line">
              <a:avLst/>
            </a:prstGeom>
            <a:ln w="12600">
              <a:solidFill>
                <a:schemeClr val="tx1"/>
              </a:solidFill>
              <a:round/>
              <a:tailEnd len="med" type="triangle" w="sm"/>
            </a:ln>
          </p:spPr>
          <p:style>
            <a:lnRef idx="0"/>
            <a:fillRef idx="0"/>
            <a:effectRef idx="0"/>
            <a:fontRef idx="minor"/>
          </p:style>
        </p:sp>
        <p:sp>
          <p:nvSpPr>
            <p:cNvPr id="238" name="Line 21"/>
            <p:cNvSpPr/>
            <p:nvPr/>
          </p:nvSpPr>
          <p:spPr>
            <a:xfrm flipH="1" flipV="1">
              <a:off x="1503360" y="2955600"/>
              <a:ext cx="98280" cy="112680"/>
            </a:xfrm>
            <a:prstGeom prst="line">
              <a:avLst/>
            </a:prstGeom>
            <a:ln w="12600">
              <a:solidFill>
                <a:schemeClr val="tx1"/>
              </a:solidFill>
              <a:round/>
              <a:tailEnd len="med" type="triangle" w="sm"/>
            </a:ln>
          </p:spPr>
          <p:style>
            <a:lnRef idx="0"/>
            <a:fillRef idx="0"/>
            <a:effectRef idx="0"/>
            <a:fontRef idx="minor"/>
          </p:style>
        </p:sp>
      </p:grpSp>
      <p:grpSp>
        <p:nvGrpSpPr>
          <p:cNvPr id="239" name="Group 22"/>
          <p:cNvGrpSpPr/>
          <p:nvPr/>
        </p:nvGrpSpPr>
        <p:grpSpPr>
          <a:xfrm>
            <a:off x="1436400" y="3057480"/>
            <a:ext cx="703440" cy="677880"/>
            <a:chOff x="1436400" y="3057480"/>
            <a:chExt cx="703440" cy="677880"/>
          </a:xfrm>
        </p:grpSpPr>
        <p:sp>
          <p:nvSpPr>
            <p:cNvPr id="240" name="CustomShape 23"/>
            <p:cNvSpPr/>
            <p:nvPr/>
          </p:nvSpPr>
          <p:spPr>
            <a:xfrm>
              <a:off x="1544760" y="317016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41" name="Line 24"/>
            <p:cNvSpPr/>
            <p:nvPr/>
          </p:nvSpPr>
          <p:spPr>
            <a:xfrm flipV="1">
              <a:off x="2025360" y="3073320"/>
              <a:ext cx="90720" cy="96840"/>
            </a:xfrm>
            <a:prstGeom prst="line">
              <a:avLst/>
            </a:prstGeom>
            <a:ln w="12600">
              <a:solidFill>
                <a:schemeClr val="tx1"/>
              </a:solidFill>
              <a:round/>
              <a:tailEnd len="med" type="triangle" w="sm"/>
            </a:ln>
          </p:spPr>
          <p:style>
            <a:lnRef idx="0"/>
            <a:fillRef idx="0"/>
            <a:effectRef idx="0"/>
            <a:fontRef idx="minor"/>
          </p:style>
        </p:sp>
        <p:sp>
          <p:nvSpPr>
            <p:cNvPr id="242" name="Line 25"/>
            <p:cNvSpPr/>
            <p:nvPr/>
          </p:nvSpPr>
          <p:spPr>
            <a:xfrm>
              <a:off x="2044440" y="3641400"/>
              <a:ext cx="95400" cy="90720"/>
            </a:xfrm>
            <a:prstGeom prst="line">
              <a:avLst/>
            </a:prstGeom>
            <a:ln w="12600">
              <a:solidFill>
                <a:schemeClr val="tx1"/>
              </a:solidFill>
              <a:round/>
              <a:tailEnd len="med" type="triangle" w="sm"/>
            </a:ln>
          </p:spPr>
          <p:style>
            <a:lnRef idx="0"/>
            <a:fillRef idx="0"/>
            <a:effectRef idx="0"/>
            <a:fontRef idx="minor"/>
          </p:style>
        </p:sp>
        <p:sp>
          <p:nvSpPr>
            <p:cNvPr id="243" name="Line 26"/>
            <p:cNvSpPr/>
            <p:nvPr/>
          </p:nvSpPr>
          <p:spPr>
            <a:xfrm flipH="1">
              <a:off x="1436400" y="3643200"/>
              <a:ext cx="108000" cy="92160"/>
            </a:xfrm>
            <a:prstGeom prst="line">
              <a:avLst/>
            </a:prstGeom>
            <a:ln w="12600">
              <a:solidFill>
                <a:schemeClr val="tx1"/>
              </a:solidFill>
              <a:round/>
              <a:tailEnd len="med" type="triangle" w="sm"/>
            </a:ln>
          </p:spPr>
          <p:style>
            <a:lnRef idx="0"/>
            <a:fillRef idx="0"/>
            <a:effectRef idx="0"/>
            <a:fontRef idx="minor"/>
          </p:style>
        </p:sp>
        <p:sp>
          <p:nvSpPr>
            <p:cNvPr id="244" name="Line 27"/>
            <p:cNvSpPr/>
            <p:nvPr/>
          </p:nvSpPr>
          <p:spPr>
            <a:xfrm flipH="1" flipV="1">
              <a:off x="1446120" y="3057480"/>
              <a:ext cx="98280" cy="112680"/>
            </a:xfrm>
            <a:prstGeom prst="line">
              <a:avLst/>
            </a:prstGeom>
            <a:ln w="12600">
              <a:solidFill>
                <a:schemeClr val="tx1"/>
              </a:solidFill>
              <a:round/>
              <a:tailEnd len="med" type="triangle" w="sm"/>
            </a:ln>
          </p:spPr>
          <p:style>
            <a:lnRef idx="0"/>
            <a:fillRef idx="0"/>
            <a:effectRef idx="0"/>
            <a:fontRef idx="minor"/>
          </p:style>
        </p:sp>
      </p:grpSp>
      <p:grpSp>
        <p:nvGrpSpPr>
          <p:cNvPr id="245" name="Group 28"/>
          <p:cNvGrpSpPr/>
          <p:nvPr/>
        </p:nvGrpSpPr>
        <p:grpSpPr>
          <a:xfrm>
            <a:off x="1349280" y="3014640"/>
            <a:ext cx="703080" cy="677880"/>
            <a:chOff x="1349280" y="3014640"/>
            <a:chExt cx="703080" cy="677880"/>
          </a:xfrm>
        </p:grpSpPr>
        <p:sp>
          <p:nvSpPr>
            <p:cNvPr id="246" name="CustomShape 29"/>
            <p:cNvSpPr/>
            <p:nvPr/>
          </p:nvSpPr>
          <p:spPr>
            <a:xfrm>
              <a:off x="1457280" y="312732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47" name="Line 30"/>
            <p:cNvSpPr/>
            <p:nvPr/>
          </p:nvSpPr>
          <p:spPr>
            <a:xfrm flipV="1">
              <a:off x="1938240" y="3030480"/>
              <a:ext cx="90360" cy="96840"/>
            </a:xfrm>
            <a:prstGeom prst="line">
              <a:avLst/>
            </a:prstGeom>
            <a:ln w="12600">
              <a:solidFill>
                <a:schemeClr val="tx1"/>
              </a:solidFill>
              <a:round/>
              <a:tailEnd len="med" type="triangle" w="sm"/>
            </a:ln>
          </p:spPr>
          <p:style>
            <a:lnRef idx="0"/>
            <a:fillRef idx="0"/>
            <a:effectRef idx="0"/>
            <a:fontRef idx="minor"/>
          </p:style>
        </p:sp>
        <p:sp>
          <p:nvSpPr>
            <p:cNvPr id="248" name="Line 31"/>
            <p:cNvSpPr/>
            <p:nvPr/>
          </p:nvSpPr>
          <p:spPr>
            <a:xfrm>
              <a:off x="1957320" y="3598560"/>
              <a:ext cx="95040" cy="90720"/>
            </a:xfrm>
            <a:prstGeom prst="line">
              <a:avLst/>
            </a:prstGeom>
            <a:ln w="12600">
              <a:solidFill>
                <a:schemeClr val="tx1"/>
              </a:solidFill>
              <a:round/>
              <a:tailEnd len="med" type="triangle" w="sm"/>
            </a:ln>
          </p:spPr>
          <p:style>
            <a:lnRef idx="0"/>
            <a:fillRef idx="0"/>
            <a:effectRef idx="0"/>
            <a:fontRef idx="minor"/>
          </p:style>
        </p:sp>
        <p:sp>
          <p:nvSpPr>
            <p:cNvPr id="249" name="Line 32"/>
            <p:cNvSpPr/>
            <p:nvPr/>
          </p:nvSpPr>
          <p:spPr>
            <a:xfrm flipH="1">
              <a:off x="1349280" y="3600360"/>
              <a:ext cx="108000" cy="92160"/>
            </a:xfrm>
            <a:prstGeom prst="line">
              <a:avLst/>
            </a:prstGeom>
            <a:ln w="12600">
              <a:solidFill>
                <a:schemeClr val="tx1"/>
              </a:solidFill>
              <a:round/>
              <a:tailEnd len="med" type="triangle" w="sm"/>
            </a:ln>
          </p:spPr>
          <p:style>
            <a:lnRef idx="0"/>
            <a:fillRef idx="0"/>
            <a:effectRef idx="0"/>
            <a:fontRef idx="minor"/>
          </p:style>
        </p:sp>
        <p:sp>
          <p:nvSpPr>
            <p:cNvPr id="250" name="Line 33"/>
            <p:cNvSpPr/>
            <p:nvPr/>
          </p:nvSpPr>
          <p:spPr>
            <a:xfrm flipH="1" flipV="1">
              <a:off x="1358640" y="3014640"/>
              <a:ext cx="98640" cy="112680"/>
            </a:xfrm>
            <a:prstGeom prst="line">
              <a:avLst/>
            </a:prstGeom>
            <a:ln w="12600">
              <a:solidFill>
                <a:schemeClr val="tx1"/>
              </a:solidFill>
              <a:round/>
              <a:tailEnd len="med" type="triangle" w="sm"/>
            </a:ln>
          </p:spPr>
          <p:style>
            <a:lnRef idx="0"/>
            <a:fillRef idx="0"/>
            <a:effectRef idx="0"/>
            <a:fontRef idx="minor"/>
          </p:style>
        </p:sp>
      </p:grpSp>
      <p:grpSp>
        <p:nvGrpSpPr>
          <p:cNvPr id="251" name="Group 34"/>
          <p:cNvGrpSpPr/>
          <p:nvPr/>
        </p:nvGrpSpPr>
        <p:grpSpPr>
          <a:xfrm>
            <a:off x="1407960" y="2941560"/>
            <a:ext cx="703080" cy="677880"/>
            <a:chOff x="1407960" y="2941560"/>
            <a:chExt cx="703080" cy="677880"/>
          </a:xfrm>
        </p:grpSpPr>
        <p:sp>
          <p:nvSpPr>
            <p:cNvPr id="252" name="CustomShape 35"/>
            <p:cNvSpPr/>
            <p:nvPr/>
          </p:nvSpPr>
          <p:spPr>
            <a:xfrm>
              <a:off x="1515960" y="305424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53" name="Line 36"/>
            <p:cNvSpPr/>
            <p:nvPr/>
          </p:nvSpPr>
          <p:spPr>
            <a:xfrm flipV="1">
              <a:off x="1996920" y="2957400"/>
              <a:ext cx="90360" cy="96840"/>
            </a:xfrm>
            <a:prstGeom prst="line">
              <a:avLst/>
            </a:prstGeom>
            <a:ln w="12600">
              <a:solidFill>
                <a:schemeClr val="tx1"/>
              </a:solidFill>
              <a:round/>
              <a:tailEnd len="med" type="triangle" w="sm"/>
            </a:ln>
          </p:spPr>
          <p:style>
            <a:lnRef idx="0"/>
            <a:fillRef idx="0"/>
            <a:effectRef idx="0"/>
            <a:fontRef idx="minor"/>
          </p:style>
        </p:sp>
        <p:sp>
          <p:nvSpPr>
            <p:cNvPr id="254" name="Line 37"/>
            <p:cNvSpPr/>
            <p:nvPr/>
          </p:nvSpPr>
          <p:spPr>
            <a:xfrm>
              <a:off x="2016000" y="3525480"/>
              <a:ext cx="95040" cy="90720"/>
            </a:xfrm>
            <a:prstGeom prst="line">
              <a:avLst/>
            </a:prstGeom>
            <a:ln w="12600">
              <a:solidFill>
                <a:schemeClr val="tx1"/>
              </a:solidFill>
              <a:round/>
              <a:tailEnd len="med" type="triangle" w="sm"/>
            </a:ln>
          </p:spPr>
          <p:style>
            <a:lnRef idx="0"/>
            <a:fillRef idx="0"/>
            <a:effectRef idx="0"/>
            <a:fontRef idx="minor"/>
          </p:style>
        </p:sp>
        <p:sp>
          <p:nvSpPr>
            <p:cNvPr id="255" name="Line 38"/>
            <p:cNvSpPr/>
            <p:nvPr/>
          </p:nvSpPr>
          <p:spPr>
            <a:xfrm flipH="1">
              <a:off x="1407960" y="3527280"/>
              <a:ext cx="108000" cy="92160"/>
            </a:xfrm>
            <a:prstGeom prst="line">
              <a:avLst/>
            </a:prstGeom>
            <a:ln w="12600">
              <a:solidFill>
                <a:schemeClr val="tx1"/>
              </a:solidFill>
              <a:round/>
              <a:tailEnd len="med" type="triangle" w="sm"/>
            </a:ln>
          </p:spPr>
          <p:style>
            <a:lnRef idx="0"/>
            <a:fillRef idx="0"/>
            <a:effectRef idx="0"/>
            <a:fontRef idx="minor"/>
          </p:style>
        </p:sp>
        <p:sp>
          <p:nvSpPr>
            <p:cNvPr id="256" name="Line 39"/>
            <p:cNvSpPr/>
            <p:nvPr/>
          </p:nvSpPr>
          <p:spPr>
            <a:xfrm flipH="1" flipV="1">
              <a:off x="1417320" y="2941560"/>
              <a:ext cx="98640" cy="112680"/>
            </a:xfrm>
            <a:prstGeom prst="line">
              <a:avLst/>
            </a:prstGeom>
            <a:ln w="12600">
              <a:solidFill>
                <a:schemeClr val="tx1"/>
              </a:solidFill>
              <a:round/>
              <a:tailEnd len="med" type="triangle" w="sm"/>
            </a:ln>
          </p:spPr>
          <p:style>
            <a:lnRef idx="0"/>
            <a:fillRef idx="0"/>
            <a:effectRef idx="0"/>
            <a:fontRef idx="minor"/>
          </p:style>
        </p:sp>
      </p:grpSp>
      <p:sp>
        <p:nvSpPr>
          <p:cNvPr id="257" name="CustomShape 40"/>
          <p:cNvSpPr/>
          <p:nvPr/>
        </p:nvSpPr>
        <p:spPr>
          <a:xfrm>
            <a:off x="990720" y="2133720"/>
            <a:ext cx="1598760" cy="1446480"/>
          </a:xfrm>
          <a:custGeom>
            <a:avLst/>
            <a:gdLst/>
            <a:ahLst/>
            <a:rect l="l" t="t" r="r" b="b"/>
            <a:pathLst>
              <a:path w="1008" h="912">
                <a:moveTo>
                  <a:pt x="0" y="912"/>
                </a:moveTo>
                <a:lnTo>
                  <a:pt x="0" y="0"/>
                </a:lnTo>
                <a:lnTo>
                  <a:pt x="1008" y="528"/>
                </a:lnTo>
              </a:path>
            </a:pathLst>
          </a:custGeom>
          <a:noFill/>
          <a:ln w="41400">
            <a:solidFill>
              <a:schemeClr val="tx1"/>
            </a:solidFill>
            <a:round/>
          </a:ln>
        </p:spPr>
        <p:style>
          <a:lnRef idx="0"/>
          <a:fillRef idx="0"/>
          <a:effectRef idx="0"/>
          <a:fontRef idx="minor"/>
        </p:style>
      </p:sp>
      <p:grpSp>
        <p:nvGrpSpPr>
          <p:cNvPr id="258" name="Group 41"/>
          <p:cNvGrpSpPr/>
          <p:nvPr/>
        </p:nvGrpSpPr>
        <p:grpSpPr>
          <a:xfrm>
            <a:off x="3429000" y="1752480"/>
            <a:ext cx="2360880" cy="2208240"/>
            <a:chOff x="3429000" y="1752480"/>
            <a:chExt cx="2360880" cy="2208240"/>
          </a:xfrm>
        </p:grpSpPr>
        <p:sp>
          <p:nvSpPr>
            <p:cNvPr id="259" name="CustomShape 42"/>
            <p:cNvSpPr/>
            <p:nvPr/>
          </p:nvSpPr>
          <p:spPr>
            <a:xfrm>
              <a:off x="3429000" y="1752480"/>
              <a:ext cx="2360880" cy="2208240"/>
            </a:xfrm>
            <a:prstGeom prst="rect">
              <a:avLst/>
            </a:prstGeom>
            <a:solidFill>
              <a:srgbClr val="c0c0c0"/>
            </a:solidFill>
            <a:ln w="9360">
              <a:solidFill>
                <a:schemeClr val="tx1"/>
              </a:solidFill>
              <a:miter/>
            </a:ln>
          </p:spPr>
          <p:style>
            <a:lnRef idx="0"/>
            <a:fillRef idx="0"/>
            <a:effectRef idx="0"/>
            <a:fontRef idx="minor"/>
          </p:style>
        </p:sp>
        <p:sp>
          <p:nvSpPr>
            <p:cNvPr id="260" name="CustomShape 43"/>
            <p:cNvSpPr/>
            <p:nvPr/>
          </p:nvSpPr>
          <p:spPr>
            <a:xfrm>
              <a:off x="3886200" y="2133720"/>
              <a:ext cx="1598760" cy="1446480"/>
            </a:xfrm>
            <a:custGeom>
              <a:avLst/>
              <a:gdLst/>
              <a:ahLst/>
              <a:rect l="l" t="t" r="r" b="b"/>
              <a:pathLst>
                <a:path w="1008" h="912">
                  <a:moveTo>
                    <a:pt x="0" y="912"/>
                  </a:moveTo>
                  <a:lnTo>
                    <a:pt x="0" y="0"/>
                  </a:lnTo>
                  <a:lnTo>
                    <a:pt x="1008" y="528"/>
                  </a:lnTo>
                </a:path>
              </a:pathLst>
            </a:custGeom>
            <a:noFill/>
            <a:ln w="41400">
              <a:solidFill>
                <a:schemeClr val="tx1"/>
              </a:solidFill>
              <a:round/>
            </a:ln>
          </p:spPr>
          <p:style>
            <a:lnRef idx="0"/>
            <a:fillRef idx="0"/>
            <a:effectRef idx="0"/>
            <a:fontRef idx="minor"/>
          </p:style>
        </p:sp>
      </p:grpSp>
      <p:grpSp>
        <p:nvGrpSpPr>
          <p:cNvPr id="261" name="Group 44"/>
          <p:cNvGrpSpPr/>
          <p:nvPr/>
        </p:nvGrpSpPr>
        <p:grpSpPr>
          <a:xfrm>
            <a:off x="3581280" y="2590560"/>
            <a:ext cx="703080" cy="677880"/>
            <a:chOff x="3581280" y="2590560"/>
            <a:chExt cx="703080" cy="677880"/>
          </a:xfrm>
        </p:grpSpPr>
        <p:sp>
          <p:nvSpPr>
            <p:cNvPr id="262" name="CustomShape 45"/>
            <p:cNvSpPr/>
            <p:nvPr/>
          </p:nvSpPr>
          <p:spPr>
            <a:xfrm>
              <a:off x="3689280" y="270360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63" name="Line 46"/>
            <p:cNvSpPr/>
            <p:nvPr/>
          </p:nvSpPr>
          <p:spPr>
            <a:xfrm flipV="1">
              <a:off x="4170240" y="2606400"/>
              <a:ext cx="90360" cy="96840"/>
            </a:xfrm>
            <a:prstGeom prst="line">
              <a:avLst/>
            </a:prstGeom>
            <a:ln w="12600">
              <a:solidFill>
                <a:schemeClr val="tx1"/>
              </a:solidFill>
              <a:round/>
              <a:tailEnd len="med" type="triangle" w="sm"/>
            </a:ln>
          </p:spPr>
          <p:style>
            <a:lnRef idx="0"/>
            <a:fillRef idx="0"/>
            <a:effectRef idx="0"/>
            <a:fontRef idx="minor"/>
          </p:style>
        </p:sp>
        <p:sp>
          <p:nvSpPr>
            <p:cNvPr id="264" name="Line 47"/>
            <p:cNvSpPr/>
            <p:nvPr/>
          </p:nvSpPr>
          <p:spPr>
            <a:xfrm>
              <a:off x="4189320" y="3174840"/>
              <a:ext cx="95040" cy="90360"/>
            </a:xfrm>
            <a:prstGeom prst="line">
              <a:avLst/>
            </a:prstGeom>
            <a:ln w="12600">
              <a:solidFill>
                <a:schemeClr val="tx1"/>
              </a:solidFill>
              <a:round/>
              <a:tailEnd len="med" type="triangle" w="sm"/>
            </a:ln>
          </p:spPr>
          <p:style>
            <a:lnRef idx="0"/>
            <a:fillRef idx="0"/>
            <a:effectRef idx="0"/>
            <a:fontRef idx="minor"/>
          </p:style>
        </p:sp>
        <p:sp>
          <p:nvSpPr>
            <p:cNvPr id="265" name="Line 48"/>
            <p:cNvSpPr/>
            <p:nvPr/>
          </p:nvSpPr>
          <p:spPr>
            <a:xfrm flipH="1">
              <a:off x="3581280" y="3176280"/>
              <a:ext cx="108000" cy="92160"/>
            </a:xfrm>
            <a:prstGeom prst="line">
              <a:avLst/>
            </a:prstGeom>
            <a:ln w="12600">
              <a:solidFill>
                <a:schemeClr val="tx1"/>
              </a:solidFill>
              <a:round/>
              <a:tailEnd len="med" type="triangle" w="sm"/>
            </a:ln>
          </p:spPr>
          <p:style>
            <a:lnRef idx="0"/>
            <a:fillRef idx="0"/>
            <a:effectRef idx="0"/>
            <a:fontRef idx="minor"/>
          </p:style>
        </p:sp>
        <p:sp>
          <p:nvSpPr>
            <p:cNvPr id="266" name="Line 49"/>
            <p:cNvSpPr/>
            <p:nvPr/>
          </p:nvSpPr>
          <p:spPr>
            <a:xfrm flipH="1" flipV="1">
              <a:off x="3590640" y="2590560"/>
              <a:ext cx="98640" cy="112680"/>
            </a:xfrm>
            <a:prstGeom prst="line">
              <a:avLst/>
            </a:prstGeom>
            <a:ln w="12600">
              <a:solidFill>
                <a:schemeClr val="tx1"/>
              </a:solidFill>
              <a:round/>
              <a:tailEnd len="med" type="triangle" w="sm"/>
            </a:ln>
          </p:spPr>
          <p:style>
            <a:lnRef idx="0"/>
            <a:fillRef idx="0"/>
            <a:effectRef idx="0"/>
            <a:fontRef idx="minor"/>
          </p:style>
        </p:sp>
      </p:grpSp>
      <p:grpSp>
        <p:nvGrpSpPr>
          <p:cNvPr id="267" name="Group 50"/>
          <p:cNvGrpSpPr/>
          <p:nvPr/>
        </p:nvGrpSpPr>
        <p:grpSpPr>
          <a:xfrm>
            <a:off x="3657600" y="2590560"/>
            <a:ext cx="703080" cy="677880"/>
            <a:chOff x="3657600" y="2590560"/>
            <a:chExt cx="703080" cy="677880"/>
          </a:xfrm>
        </p:grpSpPr>
        <p:sp>
          <p:nvSpPr>
            <p:cNvPr id="268" name="CustomShape 51"/>
            <p:cNvSpPr/>
            <p:nvPr/>
          </p:nvSpPr>
          <p:spPr>
            <a:xfrm>
              <a:off x="3765600" y="270360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69" name="Line 52"/>
            <p:cNvSpPr/>
            <p:nvPr/>
          </p:nvSpPr>
          <p:spPr>
            <a:xfrm flipV="1">
              <a:off x="4246560" y="2606400"/>
              <a:ext cx="90360" cy="96840"/>
            </a:xfrm>
            <a:prstGeom prst="line">
              <a:avLst/>
            </a:prstGeom>
            <a:ln w="12600">
              <a:solidFill>
                <a:schemeClr val="tx1"/>
              </a:solidFill>
              <a:round/>
              <a:tailEnd len="med" type="triangle" w="sm"/>
            </a:ln>
          </p:spPr>
          <p:style>
            <a:lnRef idx="0"/>
            <a:fillRef idx="0"/>
            <a:effectRef idx="0"/>
            <a:fontRef idx="minor"/>
          </p:style>
        </p:sp>
        <p:sp>
          <p:nvSpPr>
            <p:cNvPr id="270" name="Line 53"/>
            <p:cNvSpPr/>
            <p:nvPr/>
          </p:nvSpPr>
          <p:spPr>
            <a:xfrm>
              <a:off x="4265280" y="3174840"/>
              <a:ext cx="95400" cy="90360"/>
            </a:xfrm>
            <a:prstGeom prst="line">
              <a:avLst/>
            </a:prstGeom>
            <a:ln w="12600">
              <a:solidFill>
                <a:schemeClr val="tx1"/>
              </a:solidFill>
              <a:round/>
              <a:tailEnd len="med" type="triangle" w="sm"/>
            </a:ln>
          </p:spPr>
          <p:style>
            <a:lnRef idx="0"/>
            <a:fillRef idx="0"/>
            <a:effectRef idx="0"/>
            <a:fontRef idx="minor"/>
          </p:style>
        </p:sp>
        <p:sp>
          <p:nvSpPr>
            <p:cNvPr id="271" name="Line 54"/>
            <p:cNvSpPr/>
            <p:nvPr/>
          </p:nvSpPr>
          <p:spPr>
            <a:xfrm flipH="1">
              <a:off x="3657600" y="3176280"/>
              <a:ext cx="107640" cy="92160"/>
            </a:xfrm>
            <a:prstGeom prst="line">
              <a:avLst/>
            </a:prstGeom>
            <a:ln w="12600">
              <a:solidFill>
                <a:schemeClr val="tx1"/>
              </a:solidFill>
              <a:round/>
              <a:tailEnd len="med" type="triangle" w="sm"/>
            </a:ln>
          </p:spPr>
          <p:style>
            <a:lnRef idx="0"/>
            <a:fillRef idx="0"/>
            <a:effectRef idx="0"/>
            <a:fontRef idx="minor"/>
          </p:style>
        </p:sp>
        <p:sp>
          <p:nvSpPr>
            <p:cNvPr id="272" name="Line 55"/>
            <p:cNvSpPr/>
            <p:nvPr/>
          </p:nvSpPr>
          <p:spPr>
            <a:xfrm flipH="1" flipV="1">
              <a:off x="3666960" y="2590560"/>
              <a:ext cx="98280" cy="112680"/>
            </a:xfrm>
            <a:prstGeom prst="line">
              <a:avLst/>
            </a:prstGeom>
            <a:ln w="12600">
              <a:solidFill>
                <a:schemeClr val="tx1"/>
              </a:solidFill>
              <a:round/>
              <a:tailEnd len="med" type="triangle" w="sm"/>
            </a:ln>
          </p:spPr>
          <p:style>
            <a:lnRef idx="0"/>
            <a:fillRef idx="0"/>
            <a:effectRef idx="0"/>
            <a:fontRef idx="minor"/>
          </p:style>
        </p:sp>
      </p:grpSp>
      <p:grpSp>
        <p:nvGrpSpPr>
          <p:cNvPr id="273" name="Group 56"/>
          <p:cNvGrpSpPr/>
          <p:nvPr/>
        </p:nvGrpSpPr>
        <p:grpSpPr>
          <a:xfrm>
            <a:off x="3617640" y="2409480"/>
            <a:ext cx="703440" cy="677880"/>
            <a:chOff x="3617640" y="2409480"/>
            <a:chExt cx="703440" cy="677880"/>
          </a:xfrm>
        </p:grpSpPr>
        <p:sp>
          <p:nvSpPr>
            <p:cNvPr id="274" name="CustomShape 57"/>
            <p:cNvSpPr/>
            <p:nvPr/>
          </p:nvSpPr>
          <p:spPr>
            <a:xfrm>
              <a:off x="3726000" y="252252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75" name="Line 58"/>
            <p:cNvSpPr/>
            <p:nvPr/>
          </p:nvSpPr>
          <p:spPr>
            <a:xfrm flipV="1">
              <a:off x="4206600" y="2425680"/>
              <a:ext cx="90720" cy="96840"/>
            </a:xfrm>
            <a:prstGeom prst="line">
              <a:avLst/>
            </a:prstGeom>
            <a:ln w="12600">
              <a:solidFill>
                <a:schemeClr val="tx1"/>
              </a:solidFill>
              <a:round/>
              <a:tailEnd len="med" type="triangle" w="sm"/>
            </a:ln>
          </p:spPr>
          <p:style>
            <a:lnRef idx="0"/>
            <a:fillRef idx="0"/>
            <a:effectRef idx="0"/>
            <a:fontRef idx="minor"/>
          </p:style>
        </p:sp>
        <p:sp>
          <p:nvSpPr>
            <p:cNvPr id="276" name="Line 59"/>
            <p:cNvSpPr/>
            <p:nvPr/>
          </p:nvSpPr>
          <p:spPr>
            <a:xfrm>
              <a:off x="4225680" y="2993760"/>
              <a:ext cx="95400" cy="90720"/>
            </a:xfrm>
            <a:prstGeom prst="line">
              <a:avLst/>
            </a:prstGeom>
            <a:ln w="12600">
              <a:solidFill>
                <a:schemeClr val="tx1"/>
              </a:solidFill>
              <a:round/>
              <a:tailEnd len="med" type="triangle" w="sm"/>
            </a:ln>
          </p:spPr>
          <p:style>
            <a:lnRef idx="0"/>
            <a:fillRef idx="0"/>
            <a:effectRef idx="0"/>
            <a:fontRef idx="minor"/>
          </p:style>
        </p:sp>
        <p:sp>
          <p:nvSpPr>
            <p:cNvPr id="277" name="Line 60"/>
            <p:cNvSpPr/>
            <p:nvPr/>
          </p:nvSpPr>
          <p:spPr>
            <a:xfrm flipH="1">
              <a:off x="3617640" y="2995560"/>
              <a:ext cx="108000" cy="91800"/>
            </a:xfrm>
            <a:prstGeom prst="line">
              <a:avLst/>
            </a:prstGeom>
            <a:ln w="12600">
              <a:solidFill>
                <a:schemeClr val="tx1"/>
              </a:solidFill>
              <a:round/>
              <a:tailEnd len="med" type="triangle" w="sm"/>
            </a:ln>
          </p:spPr>
          <p:style>
            <a:lnRef idx="0"/>
            <a:fillRef idx="0"/>
            <a:effectRef idx="0"/>
            <a:fontRef idx="minor"/>
          </p:style>
        </p:sp>
        <p:sp>
          <p:nvSpPr>
            <p:cNvPr id="278" name="Line 61"/>
            <p:cNvSpPr/>
            <p:nvPr/>
          </p:nvSpPr>
          <p:spPr>
            <a:xfrm flipH="1" flipV="1">
              <a:off x="3627360" y="2409480"/>
              <a:ext cx="98280" cy="113040"/>
            </a:xfrm>
            <a:prstGeom prst="line">
              <a:avLst/>
            </a:prstGeom>
            <a:ln w="12600">
              <a:solidFill>
                <a:schemeClr val="tx1"/>
              </a:solidFill>
              <a:round/>
              <a:tailEnd len="med" type="triangle" w="sm"/>
            </a:ln>
          </p:spPr>
          <p:style>
            <a:lnRef idx="0"/>
            <a:fillRef idx="0"/>
            <a:effectRef idx="0"/>
            <a:fontRef idx="minor"/>
          </p:style>
        </p:sp>
      </p:grpSp>
      <p:grpSp>
        <p:nvGrpSpPr>
          <p:cNvPr id="279" name="Group 62"/>
          <p:cNvGrpSpPr/>
          <p:nvPr/>
        </p:nvGrpSpPr>
        <p:grpSpPr>
          <a:xfrm>
            <a:off x="3508200" y="2525400"/>
            <a:ext cx="703080" cy="677880"/>
            <a:chOff x="3508200" y="2525400"/>
            <a:chExt cx="703080" cy="677880"/>
          </a:xfrm>
        </p:grpSpPr>
        <p:sp>
          <p:nvSpPr>
            <p:cNvPr id="280" name="CustomShape 63"/>
            <p:cNvSpPr/>
            <p:nvPr/>
          </p:nvSpPr>
          <p:spPr>
            <a:xfrm>
              <a:off x="3616200" y="263844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81" name="Line 64"/>
            <p:cNvSpPr/>
            <p:nvPr/>
          </p:nvSpPr>
          <p:spPr>
            <a:xfrm flipV="1">
              <a:off x="4097160" y="2541240"/>
              <a:ext cx="90360" cy="96840"/>
            </a:xfrm>
            <a:prstGeom prst="line">
              <a:avLst/>
            </a:prstGeom>
            <a:ln w="12600">
              <a:solidFill>
                <a:schemeClr val="tx1"/>
              </a:solidFill>
              <a:round/>
              <a:tailEnd len="med" type="triangle" w="sm"/>
            </a:ln>
          </p:spPr>
          <p:style>
            <a:lnRef idx="0"/>
            <a:fillRef idx="0"/>
            <a:effectRef idx="0"/>
            <a:fontRef idx="minor"/>
          </p:style>
        </p:sp>
        <p:sp>
          <p:nvSpPr>
            <p:cNvPr id="282" name="Line 65"/>
            <p:cNvSpPr/>
            <p:nvPr/>
          </p:nvSpPr>
          <p:spPr>
            <a:xfrm>
              <a:off x="4116240" y="3109680"/>
              <a:ext cx="95040" cy="90720"/>
            </a:xfrm>
            <a:prstGeom prst="line">
              <a:avLst/>
            </a:prstGeom>
            <a:ln w="12600">
              <a:solidFill>
                <a:schemeClr val="tx1"/>
              </a:solidFill>
              <a:round/>
              <a:tailEnd len="med" type="triangle" w="sm"/>
            </a:ln>
          </p:spPr>
          <p:style>
            <a:lnRef idx="0"/>
            <a:fillRef idx="0"/>
            <a:effectRef idx="0"/>
            <a:fontRef idx="minor"/>
          </p:style>
        </p:sp>
        <p:sp>
          <p:nvSpPr>
            <p:cNvPr id="283" name="Line 66"/>
            <p:cNvSpPr/>
            <p:nvPr/>
          </p:nvSpPr>
          <p:spPr>
            <a:xfrm flipH="1">
              <a:off x="3508200" y="3111480"/>
              <a:ext cx="108000" cy="91800"/>
            </a:xfrm>
            <a:prstGeom prst="line">
              <a:avLst/>
            </a:prstGeom>
            <a:ln w="12600">
              <a:solidFill>
                <a:schemeClr val="tx1"/>
              </a:solidFill>
              <a:round/>
              <a:tailEnd len="med" type="triangle" w="sm"/>
            </a:ln>
          </p:spPr>
          <p:style>
            <a:lnRef idx="0"/>
            <a:fillRef idx="0"/>
            <a:effectRef idx="0"/>
            <a:fontRef idx="minor"/>
          </p:style>
        </p:sp>
        <p:sp>
          <p:nvSpPr>
            <p:cNvPr id="284" name="Line 67"/>
            <p:cNvSpPr/>
            <p:nvPr/>
          </p:nvSpPr>
          <p:spPr>
            <a:xfrm flipH="1" flipV="1">
              <a:off x="3517560" y="2525400"/>
              <a:ext cx="98640" cy="112680"/>
            </a:xfrm>
            <a:prstGeom prst="line">
              <a:avLst/>
            </a:prstGeom>
            <a:ln w="12600">
              <a:solidFill>
                <a:schemeClr val="tx1"/>
              </a:solidFill>
              <a:round/>
              <a:tailEnd len="med" type="triangle" w="sm"/>
            </a:ln>
          </p:spPr>
          <p:style>
            <a:lnRef idx="0"/>
            <a:fillRef idx="0"/>
            <a:effectRef idx="0"/>
            <a:fontRef idx="minor"/>
          </p:style>
        </p:sp>
      </p:grpSp>
      <p:grpSp>
        <p:nvGrpSpPr>
          <p:cNvPr id="285" name="Group 68"/>
          <p:cNvGrpSpPr/>
          <p:nvPr/>
        </p:nvGrpSpPr>
        <p:grpSpPr>
          <a:xfrm>
            <a:off x="3504960" y="2590560"/>
            <a:ext cx="703440" cy="677880"/>
            <a:chOff x="3504960" y="2590560"/>
            <a:chExt cx="703440" cy="677880"/>
          </a:xfrm>
        </p:grpSpPr>
        <p:sp>
          <p:nvSpPr>
            <p:cNvPr id="286" name="CustomShape 69"/>
            <p:cNvSpPr/>
            <p:nvPr/>
          </p:nvSpPr>
          <p:spPr>
            <a:xfrm>
              <a:off x="3613320" y="270360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87" name="Line 70"/>
            <p:cNvSpPr/>
            <p:nvPr/>
          </p:nvSpPr>
          <p:spPr>
            <a:xfrm flipV="1">
              <a:off x="4093920" y="2606400"/>
              <a:ext cx="90720" cy="96840"/>
            </a:xfrm>
            <a:prstGeom prst="line">
              <a:avLst/>
            </a:prstGeom>
            <a:ln w="12600">
              <a:solidFill>
                <a:schemeClr val="tx1"/>
              </a:solidFill>
              <a:round/>
              <a:tailEnd len="med" type="triangle" w="sm"/>
            </a:ln>
          </p:spPr>
          <p:style>
            <a:lnRef idx="0"/>
            <a:fillRef idx="0"/>
            <a:effectRef idx="0"/>
            <a:fontRef idx="minor"/>
          </p:style>
        </p:sp>
        <p:sp>
          <p:nvSpPr>
            <p:cNvPr id="288" name="Line 71"/>
            <p:cNvSpPr/>
            <p:nvPr/>
          </p:nvSpPr>
          <p:spPr>
            <a:xfrm>
              <a:off x="4113000" y="3174840"/>
              <a:ext cx="95400" cy="90360"/>
            </a:xfrm>
            <a:prstGeom prst="line">
              <a:avLst/>
            </a:prstGeom>
            <a:ln w="12600">
              <a:solidFill>
                <a:schemeClr val="tx1"/>
              </a:solidFill>
              <a:round/>
              <a:tailEnd len="med" type="triangle" w="sm"/>
            </a:ln>
          </p:spPr>
          <p:style>
            <a:lnRef idx="0"/>
            <a:fillRef idx="0"/>
            <a:effectRef idx="0"/>
            <a:fontRef idx="minor"/>
          </p:style>
        </p:sp>
        <p:sp>
          <p:nvSpPr>
            <p:cNvPr id="289" name="Line 72"/>
            <p:cNvSpPr/>
            <p:nvPr/>
          </p:nvSpPr>
          <p:spPr>
            <a:xfrm flipH="1">
              <a:off x="3504960" y="3176280"/>
              <a:ext cx="108000" cy="92160"/>
            </a:xfrm>
            <a:prstGeom prst="line">
              <a:avLst/>
            </a:prstGeom>
            <a:ln w="12600">
              <a:solidFill>
                <a:schemeClr val="tx1"/>
              </a:solidFill>
              <a:round/>
              <a:tailEnd len="med" type="triangle" w="sm"/>
            </a:ln>
          </p:spPr>
          <p:style>
            <a:lnRef idx="0"/>
            <a:fillRef idx="0"/>
            <a:effectRef idx="0"/>
            <a:fontRef idx="minor"/>
          </p:style>
        </p:sp>
        <p:sp>
          <p:nvSpPr>
            <p:cNvPr id="290" name="Line 73"/>
            <p:cNvSpPr/>
            <p:nvPr/>
          </p:nvSpPr>
          <p:spPr>
            <a:xfrm flipH="1" flipV="1">
              <a:off x="3514680" y="2590560"/>
              <a:ext cx="98280" cy="112680"/>
            </a:xfrm>
            <a:prstGeom prst="line">
              <a:avLst/>
            </a:prstGeom>
            <a:ln w="12600">
              <a:solidFill>
                <a:schemeClr val="tx1"/>
              </a:solidFill>
              <a:round/>
              <a:tailEnd len="med" type="triangle" w="sm"/>
            </a:ln>
          </p:spPr>
          <p:style>
            <a:lnRef idx="0"/>
            <a:fillRef idx="0"/>
            <a:effectRef idx="0"/>
            <a:fontRef idx="minor"/>
          </p:style>
        </p:sp>
      </p:grpSp>
      <p:grpSp>
        <p:nvGrpSpPr>
          <p:cNvPr id="291" name="Group 74"/>
          <p:cNvGrpSpPr/>
          <p:nvPr/>
        </p:nvGrpSpPr>
        <p:grpSpPr>
          <a:xfrm>
            <a:off x="3504960" y="2666880"/>
            <a:ext cx="703440" cy="677880"/>
            <a:chOff x="3504960" y="2666880"/>
            <a:chExt cx="703440" cy="677880"/>
          </a:xfrm>
        </p:grpSpPr>
        <p:sp>
          <p:nvSpPr>
            <p:cNvPr id="292" name="CustomShape 75"/>
            <p:cNvSpPr/>
            <p:nvPr/>
          </p:nvSpPr>
          <p:spPr>
            <a:xfrm>
              <a:off x="3613320" y="277956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93" name="Line 76"/>
            <p:cNvSpPr/>
            <p:nvPr/>
          </p:nvSpPr>
          <p:spPr>
            <a:xfrm flipV="1">
              <a:off x="4093920" y="2682720"/>
              <a:ext cx="90720" cy="96840"/>
            </a:xfrm>
            <a:prstGeom prst="line">
              <a:avLst/>
            </a:prstGeom>
            <a:ln w="12600">
              <a:solidFill>
                <a:schemeClr val="tx1"/>
              </a:solidFill>
              <a:round/>
              <a:tailEnd len="med" type="triangle" w="sm"/>
            </a:ln>
          </p:spPr>
          <p:style>
            <a:lnRef idx="0"/>
            <a:fillRef idx="0"/>
            <a:effectRef idx="0"/>
            <a:fontRef idx="minor"/>
          </p:style>
        </p:sp>
        <p:sp>
          <p:nvSpPr>
            <p:cNvPr id="294" name="Line 77"/>
            <p:cNvSpPr/>
            <p:nvPr/>
          </p:nvSpPr>
          <p:spPr>
            <a:xfrm>
              <a:off x="4113000" y="3251160"/>
              <a:ext cx="95400" cy="90360"/>
            </a:xfrm>
            <a:prstGeom prst="line">
              <a:avLst/>
            </a:prstGeom>
            <a:ln w="12600">
              <a:solidFill>
                <a:schemeClr val="tx1"/>
              </a:solidFill>
              <a:round/>
              <a:tailEnd len="med" type="triangle" w="sm"/>
            </a:ln>
          </p:spPr>
          <p:style>
            <a:lnRef idx="0"/>
            <a:fillRef idx="0"/>
            <a:effectRef idx="0"/>
            <a:fontRef idx="minor"/>
          </p:style>
        </p:sp>
        <p:sp>
          <p:nvSpPr>
            <p:cNvPr id="295" name="Line 78"/>
            <p:cNvSpPr/>
            <p:nvPr/>
          </p:nvSpPr>
          <p:spPr>
            <a:xfrm flipH="1">
              <a:off x="3504960" y="3252600"/>
              <a:ext cx="108000" cy="92160"/>
            </a:xfrm>
            <a:prstGeom prst="line">
              <a:avLst/>
            </a:prstGeom>
            <a:ln w="12600">
              <a:solidFill>
                <a:schemeClr val="tx1"/>
              </a:solidFill>
              <a:round/>
              <a:tailEnd len="med" type="triangle" w="sm"/>
            </a:ln>
          </p:spPr>
          <p:style>
            <a:lnRef idx="0"/>
            <a:fillRef idx="0"/>
            <a:effectRef idx="0"/>
            <a:fontRef idx="minor"/>
          </p:style>
        </p:sp>
        <p:sp>
          <p:nvSpPr>
            <p:cNvPr id="296" name="Line 79"/>
            <p:cNvSpPr/>
            <p:nvPr/>
          </p:nvSpPr>
          <p:spPr>
            <a:xfrm flipH="1" flipV="1">
              <a:off x="3514680" y="2666880"/>
              <a:ext cx="98280" cy="112680"/>
            </a:xfrm>
            <a:prstGeom prst="line">
              <a:avLst/>
            </a:prstGeom>
            <a:ln w="12600">
              <a:solidFill>
                <a:schemeClr val="tx1"/>
              </a:solidFill>
              <a:round/>
              <a:tailEnd len="med" type="triangle" w="sm"/>
            </a:ln>
          </p:spPr>
          <p:style>
            <a:lnRef idx="0"/>
            <a:fillRef idx="0"/>
            <a:effectRef idx="0"/>
            <a:fontRef idx="minor"/>
          </p:style>
        </p:sp>
      </p:grpSp>
      <p:grpSp>
        <p:nvGrpSpPr>
          <p:cNvPr id="297" name="Group 80"/>
          <p:cNvGrpSpPr/>
          <p:nvPr/>
        </p:nvGrpSpPr>
        <p:grpSpPr>
          <a:xfrm>
            <a:off x="3504960" y="2514600"/>
            <a:ext cx="703440" cy="677520"/>
            <a:chOff x="3504960" y="2514600"/>
            <a:chExt cx="703440" cy="677520"/>
          </a:xfrm>
        </p:grpSpPr>
        <p:sp>
          <p:nvSpPr>
            <p:cNvPr id="298" name="CustomShape 81"/>
            <p:cNvSpPr/>
            <p:nvPr/>
          </p:nvSpPr>
          <p:spPr>
            <a:xfrm>
              <a:off x="3613320" y="262728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299" name="Line 82"/>
            <p:cNvSpPr/>
            <p:nvPr/>
          </p:nvSpPr>
          <p:spPr>
            <a:xfrm flipV="1">
              <a:off x="4093920" y="2530440"/>
              <a:ext cx="90720" cy="96840"/>
            </a:xfrm>
            <a:prstGeom prst="line">
              <a:avLst/>
            </a:prstGeom>
            <a:ln w="12600">
              <a:solidFill>
                <a:schemeClr val="tx1"/>
              </a:solidFill>
              <a:round/>
              <a:tailEnd len="med" type="triangle" w="sm"/>
            </a:ln>
          </p:spPr>
          <p:style>
            <a:lnRef idx="0"/>
            <a:fillRef idx="0"/>
            <a:effectRef idx="0"/>
            <a:fontRef idx="minor"/>
          </p:style>
        </p:sp>
        <p:sp>
          <p:nvSpPr>
            <p:cNvPr id="300" name="Line 83"/>
            <p:cNvSpPr/>
            <p:nvPr/>
          </p:nvSpPr>
          <p:spPr>
            <a:xfrm>
              <a:off x="4113000" y="3098520"/>
              <a:ext cx="95400" cy="90720"/>
            </a:xfrm>
            <a:prstGeom prst="line">
              <a:avLst/>
            </a:prstGeom>
            <a:ln w="12600">
              <a:solidFill>
                <a:schemeClr val="tx1"/>
              </a:solidFill>
              <a:round/>
              <a:tailEnd len="med" type="triangle" w="sm"/>
            </a:ln>
          </p:spPr>
          <p:style>
            <a:lnRef idx="0"/>
            <a:fillRef idx="0"/>
            <a:effectRef idx="0"/>
            <a:fontRef idx="minor"/>
          </p:style>
        </p:sp>
        <p:sp>
          <p:nvSpPr>
            <p:cNvPr id="301" name="Line 84"/>
            <p:cNvSpPr/>
            <p:nvPr/>
          </p:nvSpPr>
          <p:spPr>
            <a:xfrm flipH="1">
              <a:off x="3504960" y="3100320"/>
              <a:ext cx="108000" cy="91800"/>
            </a:xfrm>
            <a:prstGeom prst="line">
              <a:avLst/>
            </a:prstGeom>
            <a:ln w="12600">
              <a:solidFill>
                <a:schemeClr val="tx1"/>
              </a:solidFill>
              <a:round/>
              <a:tailEnd len="med" type="triangle" w="sm"/>
            </a:ln>
          </p:spPr>
          <p:style>
            <a:lnRef idx="0"/>
            <a:fillRef idx="0"/>
            <a:effectRef idx="0"/>
            <a:fontRef idx="minor"/>
          </p:style>
        </p:sp>
        <p:sp>
          <p:nvSpPr>
            <p:cNvPr id="302" name="Line 85"/>
            <p:cNvSpPr/>
            <p:nvPr/>
          </p:nvSpPr>
          <p:spPr>
            <a:xfrm flipH="1" flipV="1">
              <a:off x="3514680" y="2514600"/>
              <a:ext cx="98280" cy="112680"/>
            </a:xfrm>
            <a:prstGeom prst="line">
              <a:avLst/>
            </a:prstGeom>
            <a:ln w="12600">
              <a:solidFill>
                <a:schemeClr val="tx1"/>
              </a:solidFill>
              <a:round/>
              <a:tailEnd len="med" type="triangle" w="sm"/>
            </a:ln>
          </p:spPr>
          <p:style>
            <a:lnRef idx="0"/>
            <a:fillRef idx="0"/>
            <a:effectRef idx="0"/>
            <a:fontRef idx="minor"/>
          </p:style>
        </p:sp>
      </p:grpSp>
      <p:grpSp>
        <p:nvGrpSpPr>
          <p:cNvPr id="303" name="Group 86"/>
          <p:cNvGrpSpPr/>
          <p:nvPr/>
        </p:nvGrpSpPr>
        <p:grpSpPr>
          <a:xfrm>
            <a:off x="3504960" y="2438280"/>
            <a:ext cx="703440" cy="677880"/>
            <a:chOff x="3504960" y="2438280"/>
            <a:chExt cx="703440" cy="677880"/>
          </a:xfrm>
        </p:grpSpPr>
        <p:sp>
          <p:nvSpPr>
            <p:cNvPr id="304" name="CustomShape 87"/>
            <p:cNvSpPr/>
            <p:nvPr/>
          </p:nvSpPr>
          <p:spPr>
            <a:xfrm>
              <a:off x="3613320" y="255096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305" name="Line 88"/>
            <p:cNvSpPr/>
            <p:nvPr/>
          </p:nvSpPr>
          <p:spPr>
            <a:xfrm flipV="1">
              <a:off x="4093920" y="2454120"/>
              <a:ext cx="90720" cy="96840"/>
            </a:xfrm>
            <a:prstGeom prst="line">
              <a:avLst/>
            </a:prstGeom>
            <a:ln w="12600">
              <a:solidFill>
                <a:schemeClr val="tx1"/>
              </a:solidFill>
              <a:round/>
              <a:tailEnd len="med" type="triangle" w="sm"/>
            </a:ln>
          </p:spPr>
          <p:style>
            <a:lnRef idx="0"/>
            <a:fillRef idx="0"/>
            <a:effectRef idx="0"/>
            <a:fontRef idx="minor"/>
          </p:style>
        </p:sp>
        <p:sp>
          <p:nvSpPr>
            <p:cNvPr id="306" name="Line 89"/>
            <p:cNvSpPr/>
            <p:nvPr/>
          </p:nvSpPr>
          <p:spPr>
            <a:xfrm>
              <a:off x="4113000" y="3022560"/>
              <a:ext cx="95400" cy="90360"/>
            </a:xfrm>
            <a:prstGeom prst="line">
              <a:avLst/>
            </a:prstGeom>
            <a:ln w="12600">
              <a:solidFill>
                <a:schemeClr val="tx1"/>
              </a:solidFill>
              <a:round/>
              <a:tailEnd len="med" type="triangle" w="sm"/>
            </a:ln>
          </p:spPr>
          <p:style>
            <a:lnRef idx="0"/>
            <a:fillRef idx="0"/>
            <a:effectRef idx="0"/>
            <a:fontRef idx="minor"/>
          </p:style>
        </p:sp>
        <p:sp>
          <p:nvSpPr>
            <p:cNvPr id="307" name="Line 90"/>
            <p:cNvSpPr/>
            <p:nvPr/>
          </p:nvSpPr>
          <p:spPr>
            <a:xfrm flipH="1">
              <a:off x="3504960" y="3024000"/>
              <a:ext cx="108000" cy="92160"/>
            </a:xfrm>
            <a:prstGeom prst="line">
              <a:avLst/>
            </a:prstGeom>
            <a:ln w="12600">
              <a:solidFill>
                <a:schemeClr val="tx1"/>
              </a:solidFill>
              <a:round/>
              <a:tailEnd len="med" type="triangle" w="sm"/>
            </a:ln>
          </p:spPr>
          <p:style>
            <a:lnRef idx="0"/>
            <a:fillRef idx="0"/>
            <a:effectRef idx="0"/>
            <a:fontRef idx="minor"/>
          </p:style>
        </p:sp>
        <p:sp>
          <p:nvSpPr>
            <p:cNvPr id="308" name="Line 91"/>
            <p:cNvSpPr/>
            <p:nvPr/>
          </p:nvSpPr>
          <p:spPr>
            <a:xfrm flipH="1" flipV="1">
              <a:off x="3514680" y="2438280"/>
              <a:ext cx="98280" cy="112680"/>
            </a:xfrm>
            <a:prstGeom prst="line">
              <a:avLst/>
            </a:prstGeom>
            <a:ln w="12600">
              <a:solidFill>
                <a:schemeClr val="tx1"/>
              </a:solidFill>
              <a:round/>
              <a:tailEnd len="med" type="triangle" w="sm"/>
            </a:ln>
          </p:spPr>
          <p:style>
            <a:lnRef idx="0"/>
            <a:fillRef idx="0"/>
            <a:effectRef idx="0"/>
            <a:fontRef idx="minor"/>
          </p:style>
        </p:sp>
      </p:grpSp>
      <p:sp>
        <p:nvSpPr>
          <p:cNvPr id="309" name="CustomShape 92"/>
          <p:cNvSpPr/>
          <p:nvPr/>
        </p:nvSpPr>
        <p:spPr>
          <a:xfrm>
            <a:off x="3429000" y="4419720"/>
            <a:ext cx="243684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3399"/>
                </a:solidFill>
                <a:latin typeface="Arial"/>
                <a:ea typeface="DejaVu Sans"/>
              </a:rPr>
              <a:t>“</a:t>
            </a:r>
            <a:r>
              <a:rPr b="0" lang="en-US" sz="2000" spc="-1" strike="noStrike">
                <a:solidFill>
                  <a:srgbClr val="003399"/>
                </a:solidFill>
                <a:latin typeface="Arial"/>
                <a:ea typeface="DejaVu Sans"/>
              </a:rPr>
              <a:t>edge”</a:t>
            </a:r>
            <a:r>
              <a:rPr b="0" lang="en-US" sz="2000" spc="-1" strike="noStrike">
                <a:solidFill>
                  <a:srgbClr val="000000"/>
                </a:solidFill>
                <a:latin typeface="Arial"/>
                <a:ea typeface="DejaVu Sans"/>
              </a:rPr>
              <a:t>:</a:t>
            </a:r>
            <a:br/>
            <a:r>
              <a:rPr b="0" lang="en-US" sz="2000" spc="-1" strike="noStrike">
                <a:solidFill>
                  <a:srgbClr val="000000"/>
                </a:solidFill>
                <a:latin typeface="Arial"/>
                <a:ea typeface="DejaVu Sans"/>
              </a:rPr>
              <a:t>no change along the edge direction</a:t>
            </a:r>
            <a:endParaRPr b="0" lang="en-US" sz="2000" spc="-1" strike="noStrike">
              <a:latin typeface="Arial"/>
            </a:endParaRPr>
          </a:p>
        </p:txBody>
      </p:sp>
      <p:grpSp>
        <p:nvGrpSpPr>
          <p:cNvPr id="310" name="Group 93"/>
          <p:cNvGrpSpPr/>
          <p:nvPr/>
        </p:nvGrpSpPr>
        <p:grpSpPr>
          <a:xfrm>
            <a:off x="6248520" y="1752480"/>
            <a:ext cx="2360880" cy="2208240"/>
            <a:chOff x="6248520" y="1752480"/>
            <a:chExt cx="2360880" cy="2208240"/>
          </a:xfrm>
        </p:grpSpPr>
        <p:sp>
          <p:nvSpPr>
            <p:cNvPr id="311" name="CustomShape 94"/>
            <p:cNvSpPr/>
            <p:nvPr/>
          </p:nvSpPr>
          <p:spPr>
            <a:xfrm>
              <a:off x="6248520" y="1752480"/>
              <a:ext cx="2360880" cy="2208240"/>
            </a:xfrm>
            <a:prstGeom prst="rect">
              <a:avLst/>
            </a:prstGeom>
            <a:solidFill>
              <a:srgbClr val="c0c0c0"/>
            </a:solidFill>
            <a:ln w="9360">
              <a:solidFill>
                <a:schemeClr val="tx1"/>
              </a:solidFill>
              <a:miter/>
            </a:ln>
          </p:spPr>
          <p:style>
            <a:lnRef idx="0"/>
            <a:fillRef idx="0"/>
            <a:effectRef idx="0"/>
            <a:fontRef idx="minor"/>
          </p:style>
        </p:sp>
        <p:sp>
          <p:nvSpPr>
            <p:cNvPr id="312" name="CustomShape 95"/>
            <p:cNvSpPr/>
            <p:nvPr/>
          </p:nvSpPr>
          <p:spPr>
            <a:xfrm>
              <a:off x="6705720" y="2133720"/>
              <a:ext cx="1598760" cy="1446480"/>
            </a:xfrm>
            <a:custGeom>
              <a:avLst/>
              <a:gdLst/>
              <a:ahLst/>
              <a:rect l="l" t="t" r="r" b="b"/>
              <a:pathLst>
                <a:path w="1008" h="912">
                  <a:moveTo>
                    <a:pt x="0" y="912"/>
                  </a:moveTo>
                  <a:lnTo>
                    <a:pt x="0" y="0"/>
                  </a:lnTo>
                  <a:lnTo>
                    <a:pt x="1008" y="528"/>
                  </a:lnTo>
                </a:path>
              </a:pathLst>
            </a:custGeom>
            <a:noFill/>
            <a:ln w="41400">
              <a:solidFill>
                <a:schemeClr val="tx1"/>
              </a:solidFill>
              <a:round/>
            </a:ln>
          </p:spPr>
          <p:style>
            <a:lnRef idx="0"/>
            <a:fillRef idx="0"/>
            <a:effectRef idx="0"/>
            <a:fontRef idx="minor"/>
          </p:style>
        </p:sp>
      </p:grpSp>
      <p:grpSp>
        <p:nvGrpSpPr>
          <p:cNvPr id="313" name="Group 96"/>
          <p:cNvGrpSpPr/>
          <p:nvPr/>
        </p:nvGrpSpPr>
        <p:grpSpPr>
          <a:xfrm>
            <a:off x="6400440" y="1828800"/>
            <a:ext cx="703080" cy="677520"/>
            <a:chOff x="6400440" y="1828800"/>
            <a:chExt cx="703080" cy="677520"/>
          </a:xfrm>
        </p:grpSpPr>
        <p:sp>
          <p:nvSpPr>
            <p:cNvPr id="314" name="CustomShape 97"/>
            <p:cNvSpPr/>
            <p:nvPr/>
          </p:nvSpPr>
          <p:spPr>
            <a:xfrm>
              <a:off x="6508800" y="194148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315" name="Line 98"/>
            <p:cNvSpPr/>
            <p:nvPr/>
          </p:nvSpPr>
          <p:spPr>
            <a:xfrm flipV="1">
              <a:off x="6989400" y="1844640"/>
              <a:ext cx="90360" cy="96840"/>
            </a:xfrm>
            <a:prstGeom prst="line">
              <a:avLst/>
            </a:prstGeom>
            <a:ln w="12600">
              <a:solidFill>
                <a:schemeClr val="tx1"/>
              </a:solidFill>
              <a:round/>
              <a:tailEnd len="med" type="triangle" w="sm"/>
            </a:ln>
          </p:spPr>
          <p:style>
            <a:lnRef idx="0"/>
            <a:fillRef idx="0"/>
            <a:effectRef idx="0"/>
            <a:fontRef idx="minor"/>
          </p:style>
        </p:sp>
        <p:sp>
          <p:nvSpPr>
            <p:cNvPr id="316" name="Line 99"/>
            <p:cNvSpPr/>
            <p:nvPr/>
          </p:nvSpPr>
          <p:spPr>
            <a:xfrm>
              <a:off x="7008120" y="2412720"/>
              <a:ext cx="95400" cy="90720"/>
            </a:xfrm>
            <a:prstGeom prst="line">
              <a:avLst/>
            </a:prstGeom>
            <a:ln w="12600">
              <a:solidFill>
                <a:schemeClr val="tx1"/>
              </a:solidFill>
              <a:round/>
              <a:tailEnd len="med" type="triangle" w="sm"/>
            </a:ln>
          </p:spPr>
          <p:style>
            <a:lnRef idx="0"/>
            <a:fillRef idx="0"/>
            <a:effectRef idx="0"/>
            <a:fontRef idx="minor"/>
          </p:style>
        </p:sp>
        <p:sp>
          <p:nvSpPr>
            <p:cNvPr id="317" name="Line 100"/>
            <p:cNvSpPr/>
            <p:nvPr/>
          </p:nvSpPr>
          <p:spPr>
            <a:xfrm flipH="1">
              <a:off x="6400440" y="2414520"/>
              <a:ext cx="107640" cy="91800"/>
            </a:xfrm>
            <a:prstGeom prst="line">
              <a:avLst/>
            </a:prstGeom>
            <a:ln w="12600">
              <a:solidFill>
                <a:schemeClr val="tx1"/>
              </a:solidFill>
              <a:round/>
              <a:tailEnd len="med" type="triangle" w="sm"/>
            </a:ln>
          </p:spPr>
          <p:style>
            <a:lnRef idx="0"/>
            <a:fillRef idx="0"/>
            <a:effectRef idx="0"/>
            <a:fontRef idx="minor"/>
          </p:style>
        </p:sp>
        <p:sp>
          <p:nvSpPr>
            <p:cNvPr id="318" name="Line 101"/>
            <p:cNvSpPr/>
            <p:nvPr/>
          </p:nvSpPr>
          <p:spPr>
            <a:xfrm flipH="1" flipV="1">
              <a:off x="6409800" y="1828800"/>
              <a:ext cx="98280" cy="112680"/>
            </a:xfrm>
            <a:prstGeom prst="line">
              <a:avLst/>
            </a:prstGeom>
            <a:ln w="12600">
              <a:solidFill>
                <a:schemeClr val="tx1"/>
              </a:solidFill>
              <a:round/>
              <a:tailEnd len="med" type="triangle" w="sm"/>
            </a:ln>
          </p:spPr>
          <p:style>
            <a:lnRef idx="0"/>
            <a:fillRef idx="0"/>
            <a:effectRef idx="0"/>
            <a:fontRef idx="minor"/>
          </p:style>
        </p:sp>
      </p:grpSp>
      <p:grpSp>
        <p:nvGrpSpPr>
          <p:cNvPr id="319" name="Group 102"/>
          <p:cNvGrpSpPr/>
          <p:nvPr/>
        </p:nvGrpSpPr>
        <p:grpSpPr>
          <a:xfrm>
            <a:off x="6468840" y="1896840"/>
            <a:ext cx="703440" cy="677880"/>
            <a:chOff x="6468840" y="1896840"/>
            <a:chExt cx="703440" cy="677880"/>
          </a:xfrm>
        </p:grpSpPr>
        <p:sp>
          <p:nvSpPr>
            <p:cNvPr id="320" name="CustomShape 103"/>
            <p:cNvSpPr/>
            <p:nvPr/>
          </p:nvSpPr>
          <p:spPr>
            <a:xfrm>
              <a:off x="6576840" y="200988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321" name="Line 104"/>
            <p:cNvSpPr/>
            <p:nvPr/>
          </p:nvSpPr>
          <p:spPr>
            <a:xfrm flipV="1">
              <a:off x="7057800" y="1912680"/>
              <a:ext cx="90360" cy="96840"/>
            </a:xfrm>
            <a:prstGeom prst="line">
              <a:avLst/>
            </a:prstGeom>
            <a:ln w="12600">
              <a:solidFill>
                <a:schemeClr val="tx1"/>
              </a:solidFill>
              <a:round/>
              <a:tailEnd len="med" type="triangle" w="sm"/>
            </a:ln>
          </p:spPr>
          <p:style>
            <a:lnRef idx="0"/>
            <a:fillRef idx="0"/>
            <a:effectRef idx="0"/>
            <a:fontRef idx="minor"/>
          </p:style>
        </p:sp>
        <p:sp>
          <p:nvSpPr>
            <p:cNvPr id="322" name="Line 105"/>
            <p:cNvSpPr/>
            <p:nvPr/>
          </p:nvSpPr>
          <p:spPr>
            <a:xfrm>
              <a:off x="7076880" y="2481120"/>
              <a:ext cx="95400" cy="90360"/>
            </a:xfrm>
            <a:prstGeom prst="line">
              <a:avLst/>
            </a:prstGeom>
            <a:ln w="12600">
              <a:solidFill>
                <a:schemeClr val="tx1"/>
              </a:solidFill>
              <a:round/>
              <a:tailEnd len="med" type="triangle" w="sm"/>
            </a:ln>
          </p:spPr>
          <p:style>
            <a:lnRef idx="0"/>
            <a:fillRef idx="0"/>
            <a:effectRef idx="0"/>
            <a:fontRef idx="minor"/>
          </p:style>
        </p:sp>
        <p:sp>
          <p:nvSpPr>
            <p:cNvPr id="323" name="Line 106"/>
            <p:cNvSpPr/>
            <p:nvPr/>
          </p:nvSpPr>
          <p:spPr>
            <a:xfrm flipH="1">
              <a:off x="6468840" y="2482560"/>
              <a:ext cx="108000" cy="92160"/>
            </a:xfrm>
            <a:prstGeom prst="line">
              <a:avLst/>
            </a:prstGeom>
            <a:ln w="12600">
              <a:solidFill>
                <a:schemeClr val="tx1"/>
              </a:solidFill>
              <a:round/>
              <a:tailEnd len="med" type="triangle" w="sm"/>
            </a:ln>
          </p:spPr>
          <p:style>
            <a:lnRef idx="0"/>
            <a:fillRef idx="0"/>
            <a:effectRef idx="0"/>
            <a:fontRef idx="minor"/>
          </p:style>
        </p:sp>
        <p:sp>
          <p:nvSpPr>
            <p:cNvPr id="324" name="Line 107"/>
            <p:cNvSpPr/>
            <p:nvPr/>
          </p:nvSpPr>
          <p:spPr>
            <a:xfrm flipH="1" flipV="1">
              <a:off x="6478560" y="1896840"/>
              <a:ext cx="98280" cy="112680"/>
            </a:xfrm>
            <a:prstGeom prst="line">
              <a:avLst/>
            </a:prstGeom>
            <a:ln w="12600">
              <a:solidFill>
                <a:schemeClr val="tx1"/>
              </a:solidFill>
              <a:round/>
              <a:tailEnd len="med" type="triangle" w="sm"/>
            </a:ln>
          </p:spPr>
          <p:style>
            <a:lnRef idx="0"/>
            <a:fillRef idx="0"/>
            <a:effectRef idx="0"/>
            <a:fontRef idx="minor"/>
          </p:style>
        </p:sp>
      </p:grpSp>
      <p:grpSp>
        <p:nvGrpSpPr>
          <p:cNvPr id="325" name="Group 108"/>
          <p:cNvGrpSpPr/>
          <p:nvPr/>
        </p:nvGrpSpPr>
        <p:grpSpPr>
          <a:xfrm>
            <a:off x="6432480" y="1962000"/>
            <a:ext cx="703080" cy="677880"/>
            <a:chOff x="6432480" y="1962000"/>
            <a:chExt cx="703080" cy="677880"/>
          </a:xfrm>
        </p:grpSpPr>
        <p:sp>
          <p:nvSpPr>
            <p:cNvPr id="326" name="CustomShape 109"/>
            <p:cNvSpPr/>
            <p:nvPr/>
          </p:nvSpPr>
          <p:spPr>
            <a:xfrm>
              <a:off x="6540480" y="207504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327" name="Line 110"/>
            <p:cNvSpPr/>
            <p:nvPr/>
          </p:nvSpPr>
          <p:spPr>
            <a:xfrm flipV="1">
              <a:off x="7021440" y="1977840"/>
              <a:ext cx="90360" cy="96840"/>
            </a:xfrm>
            <a:prstGeom prst="line">
              <a:avLst/>
            </a:prstGeom>
            <a:ln w="12600">
              <a:solidFill>
                <a:schemeClr val="tx1"/>
              </a:solidFill>
              <a:round/>
              <a:tailEnd len="med" type="triangle" w="sm"/>
            </a:ln>
          </p:spPr>
          <p:style>
            <a:lnRef idx="0"/>
            <a:fillRef idx="0"/>
            <a:effectRef idx="0"/>
            <a:fontRef idx="minor"/>
          </p:style>
        </p:sp>
        <p:sp>
          <p:nvSpPr>
            <p:cNvPr id="328" name="Line 111"/>
            <p:cNvSpPr/>
            <p:nvPr/>
          </p:nvSpPr>
          <p:spPr>
            <a:xfrm>
              <a:off x="7040520" y="2546280"/>
              <a:ext cx="95040" cy="90360"/>
            </a:xfrm>
            <a:prstGeom prst="line">
              <a:avLst/>
            </a:prstGeom>
            <a:ln w="12600">
              <a:solidFill>
                <a:schemeClr val="tx1"/>
              </a:solidFill>
              <a:round/>
              <a:tailEnd len="med" type="triangle" w="sm"/>
            </a:ln>
          </p:spPr>
          <p:style>
            <a:lnRef idx="0"/>
            <a:fillRef idx="0"/>
            <a:effectRef idx="0"/>
            <a:fontRef idx="minor"/>
          </p:style>
        </p:sp>
        <p:sp>
          <p:nvSpPr>
            <p:cNvPr id="329" name="Line 112"/>
            <p:cNvSpPr/>
            <p:nvPr/>
          </p:nvSpPr>
          <p:spPr>
            <a:xfrm flipH="1">
              <a:off x="6432480" y="2547720"/>
              <a:ext cx="108000" cy="92160"/>
            </a:xfrm>
            <a:prstGeom prst="line">
              <a:avLst/>
            </a:prstGeom>
            <a:ln w="12600">
              <a:solidFill>
                <a:schemeClr val="tx1"/>
              </a:solidFill>
              <a:round/>
              <a:tailEnd len="med" type="triangle" w="sm"/>
            </a:ln>
          </p:spPr>
          <p:style>
            <a:lnRef idx="0"/>
            <a:fillRef idx="0"/>
            <a:effectRef idx="0"/>
            <a:fontRef idx="minor"/>
          </p:style>
        </p:sp>
        <p:sp>
          <p:nvSpPr>
            <p:cNvPr id="330" name="Line 113"/>
            <p:cNvSpPr/>
            <p:nvPr/>
          </p:nvSpPr>
          <p:spPr>
            <a:xfrm flipH="1" flipV="1">
              <a:off x="6441840" y="1962000"/>
              <a:ext cx="98640" cy="112680"/>
            </a:xfrm>
            <a:prstGeom prst="line">
              <a:avLst/>
            </a:prstGeom>
            <a:ln w="12600">
              <a:solidFill>
                <a:schemeClr val="tx1"/>
              </a:solidFill>
              <a:round/>
              <a:tailEnd len="med" type="triangle" w="sm"/>
            </a:ln>
          </p:spPr>
          <p:style>
            <a:lnRef idx="0"/>
            <a:fillRef idx="0"/>
            <a:effectRef idx="0"/>
            <a:fontRef idx="minor"/>
          </p:style>
        </p:sp>
      </p:grpSp>
      <p:grpSp>
        <p:nvGrpSpPr>
          <p:cNvPr id="331" name="Group 114"/>
          <p:cNvGrpSpPr/>
          <p:nvPr/>
        </p:nvGrpSpPr>
        <p:grpSpPr>
          <a:xfrm>
            <a:off x="6345000" y="1917360"/>
            <a:ext cx="703440" cy="677880"/>
            <a:chOff x="6345000" y="1917360"/>
            <a:chExt cx="703440" cy="677880"/>
          </a:xfrm>
        </p:grpSpPr>
        <p:sp>
          <p:nvSpPr>
            <p:cNvPr id="332" name="CustomShape 115"/>
            <p:cNvSpPr/>
            <p:nvPr/>
          </p:nvSpPr>
          <p:spPr>
            <a:xfrm>
              <a:off x="6453360" y="203040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333" name="Line 116"/>
            <p:cNvSpPr/>
            <p:nvPr/>
          </p:nvSpPr>
          <p:spPr>
            <a:xfrm flipV="1">
              <a:off x="6933960" y="1933560"/>
              <a:ext cx="90720" cy="96840"/>
            </a:xfrm>
            <a:prstGeom prst="line">
              <a:avLst/>
            </a:prstGeom>
            <a:ln w="12600">
              <a:solidFill>
                <a:schemeClr val="tx1"/>
              </a:solidFill>
              <a:round/>
              <a:tailEnd len="med" type="triangle" w="sm"/>
            </a:ln>
          </p:spPr>
          <p:style>
            <a:lnRef idx="0"/>
            <a:fillRef idx="0"/>
            <a:effectRef idx="0"/>
            <a:fontRef idx="minor"/>
          </p:style>
        </p:sp>
        <p:sp>
          <p:nvSpPr>
            <p:cNvPr id="334" name="Line 117"/>
            <p:cNvSpPr/>
            <p:nvPr/>
          </p:nvSpPr>
          <p:spPr>
            <a:xfrm>
              <a:off x="6953040" y="2501640"/>
              <a:ext cx="95400" cy="90720"/>
            </a:xfrm>
            <a:prstGeom prst="line">
              <a:avLst/>
            </a:prstGeom>
            <a:ln w="12600">
              <a:solidFill>
                <a:schemeClr val="tx1"/>
              </a:solidFill>
              <a:round/>
              <a:tailEnd len="med" type="triangle" w="sm"/>
            </a:ln>
          </p:spPr>
          <p:style>
            <a:lnRef idx="0"/>
            <a:fillRef idx="0"/>
            <a:effectRef idx="0"/>
            <a:fontRef idx="minor"/>
          </p:style>
        </p:sp>
        <p:sp>
          <p:nvSpPr>
            <p:cNvPr id="335" name="Line 118"/>
            <p:cNvSpPr/>
            <p:nvPr/>
          </p:nvSpPr>
          <p:spPr>
            <a:xfrm flipH="1">
              <a:off x="6345000" y="2503440"/>
              <a:ext cx="108000" cy="91800"/>
            </a:xfrm>
            <a:prstGeom prst="line">
              <a:avLst/>
            </a:prstGeom>
            <a:ln w="12600">
              <a:solidFill>
                <a:schemeClr val="tx1"/>
              </a:solidFill>
              <a:round/>
              <a:tailEnd len="med" type="triangle" w="sm"/>
            </a:ln>
          </p:spPr>
          <p:style>
            <a:lnRef idx="0"/>
            <a:fillRef idx="0"/>
            <a:effectRef idx="0"/>
            <a:fontRef idx="minor"/>
          </p:style>
        </p:sp>
        <p:sp>
          <p:nvSpPr>
            <p:cNvPr id="336" name="Line 119"/>
            <p:cNvSpPr/>
            <p:nvPr/>
          </p:nvSpPr>
          <p:spPr>
            <a:xfrm flipH="1" flipV="1">
              <a:off x="6354720" y="1917360"/>
              <a:ext cx="98280" cy="113040"/>
            </a:xfrm>
            <a:prstGeom prst="line">
              <a:avLst/>
            </a:prstGeom>
            <a:ln w="12600">
              <a:solidFill>
                <a:schemeClr val="tx1"/>
              </a:solidFill>
              <a:round/>
              <a:tailEnd len="med" type="triangle" w="sm"/>
            </a:ln>
          </p:spPr>
          <p:style>
            <a:lnRef idx="0"/>
            <a:fillRef idx="0"/>
            <a:effectRef idx="0"/>
            <a:fontRef idx="minor"/>
          </p:style>
        </p:sp>
      </p:grpSp>
      <p:grpSp>
        <p:nvGrpSpPr>
          <p:cNvPr id="337" name="Group 120"/>
          <p:cNvGrpSpPr/>
          <p:nvPr/>
        </p:nvGrpSpPr>
        <p:grpSpPr>
          <a:xfrm>
            <a:off x="6286320" y="1801800"/>
            <a:ext cx="703440" cy="677520"/>
            <a:chOff x="6286320" y="1801800"/>
            <a:chExt cx="703440" cy="677520"/>
          </a:xfrm>
        </p:grpSpPr>
        <p:sp>
          <p:nvSpPr>
            <p:cNvPr id="338" name="CustomShape 121"/>
            <p:cNvSpPr/>
            <p:nvPr/>
          </p:nvSpPr>
          <p:spPr>
            <a:xfrm>
              <a:off x="6394320" y="191448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339" name="Line 122"/>
            <p:cNvSpPr/>
            <p:nvPr/>
          </p:nvSpPr>
          <p:spPr>
            <a:xfrm flipV="1">
              <a:off x="6875280" y="1817640"/>
              <a:ext cx="90360" cy="96840"/>
            </a:xfrm>
            <a:prstGeom prst="line">
              <a:avLst/>
            </a:prstGeom>
            <a:ln w="12600">
              <a:solidFill>
                <a:schemeClr val="tx1"/>
              </a:solidFill>
              <a:round/>
              <a:tailEnd len="med" type="triangle" w="sm"/>
            </a:ln>
          </p:spPr>
          <p:style>
            <a:lnRef idx="0"/>
            <a:fillRef idx="0"/>
            <a:effectRef idx="0"/>
            <a:fontRef idx="minor"/>
          </p:style>
        </p:sp>
        <p:sp>
          <p:nvSpPr>
            <p:cNvPr id="340" name="Line 123"/>
            <p:cNvSpPr/>
            <p:nvPr/>
          </p:nvSpPr>
          <p:spPr>
            <a:xfrm>
              <a:off x="6894360" y="2385720"/>
              <a:ext cx="95400" cy="90720"/>
            </a:xfrm>
            <a:prstGeom prst="line">
              <a:avLst/>
            </a:prstGeom>
            <a:ln w="12600">
              <a:solidFill>
                <a:schemeClr val="tx1"/>
              </a:solidFill>
              <a:round/>
              <a:tailEnd len="med" type="triangle" w="sm"/>
            </a:ln>
          </p:spPr>
          <p:style>
            <a:lnRef idx="0"/>
            <a:fillRef idx="0"/>
            <a:effectRef idx="0"/>
            <a:fontRef idx="minor"/>
          </p:style>
        </p:sp>
        <p:sp>
          <p:nvSpPr>
            <p:cNvPr id="341" name="Line 124"/>
            <p:cNvSpPr/>
            <p:nvPr/>
          </p:nvSpPr>
          <p:spPr>
            <a:xfrm flipH="1">
              <a:off x="6286320" y="2387520"/>
              <a:ext cx="108000" cy="91800"/>
            </a:xfrm>
            <a:prstGeom prst="line">
              <a:avLst/>
            </a:prstGeom>
            <a:ln w="12600">
              <a:solidFill>
                <a:schemeClr val="tx1"/>
              </a:solidFill>
              <a:round/>
              <a:tailEnd len="med" type="triangle" w="sm"/>
            </a:ln>
          </p:spPr>
          <p:style>
            <a:lnRef idx="0"/>
            <a:fillRef idx="0"/>
            <a:effectRef idx="0"/>
            <a:fontRef idx="minor"/>
          </p:style>
        </p:sp>
        <p:sp>
          <p:nvSpPr>
            <p:cNvPr id="342" name="Line 125"/>
            <p:cNvSpPr/>
            <p:nvPr/>
          </p:nvSpPr>
          <p:spPr>
            <a:xfrm flipH="1" flipV="1">
              <a:off x="6295680" y="1801800"/>
              <a:ext cx="98640" cy="112680"/>
            </a:xfrm>
            <a:prstGeom prst="line">
              <a:avLst/>
            </a:prstGeom>
            <a:ln w="12600">
              <a:solidFill>
                <a:schemeClr val="tx1"/>
              </a:solidFill>
              <a:round/>
              <a:tailEnd len="med" type="triangle" w="sm"/>
            </a:ln>
          </p:spPr>
          <p:style>
            <a:lnRef idx="0"/>
            <a:fillRef idx="0"/>
            <a:effectRef idx="0"/>
            <a:fontRef idx="minor"/>
          </p:style>
        </p:sp>
      </p:grpSp>
      <p:grpSp>
        <p:nvGrpSpPr>
          <p:cNvPr id="343" name="Group 126"/>
          <p:cNvGrpSpPr/>
          <p:nvPr/>
        </p:nvGrpSpPr>
        <p:grpSpPr>
          <a:xfrm>
            <a:off x="6345000" y="1728720"/>
            <a:ext cx="703440" cy="677880"/>
            <a:chOff x="6345000" y="1728720"/>
            <a:chExt cx="703440" cy="677880"/>
          </a:xfrm>
        </p:grpSpPr>
        <p:sp>
          <p:nvSpPr>
            <p:cNvPr id="344" name="CustomShape 127"/>
            <p:cNvSpPr/>
            <p:nvPr/>
          </p:nvSpPr>
          <p:spPr>
            <a:xfrm>
              <a:off x="6453360" y="184140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345" name="Line 128"/>
            <p:cNvSpPr/>
            <p:nvPr/>
          </p:nvSpPr>
          <p:spPr>
            <a:xfrm flipV="1">
              <a:off x="6933960" y="1744560"/>
              <a:ext cx="90720" cy="96840"/>
            </a:xfrm>
            <a:prstGeom prst="line">
              <a:avLst/>
            </a:prstGeom>
            <a:ln w="12600">
              <a:solidFill>
                <a:schemeClr val="tx1"/>
              </a:solidFill>
              <a:round/>
              <a:tailEnd len="med" type="triangle" w="sm"/>
            </a:ln>
          </p:spPr>
          <p:style>
            <a:lnRef idx="0"/>
            <a:fillRef idx="0"/>
            <a:effectRef idx="0"/>
            <a:fontRef idx="minor"/>
          </p:style>
        </p:sp>
        <p:sp>
          <p:nvSpPr>
            <p:cNvPr id="346" name="Line 129"/>
            <p:cNvSpPr/>
            <p:nvPr/>
          </p:nvSpPr>
          <p:spPr>
            <a:xfrm>
              <a:off x="6953040" y="2312640"/>
              <a:ext cx="95400" cy="90720"/>
            </a:xfrm>
            <a:prstGeom prst="line">
              <a:avLst/>
            </a:prstGeom>
            <a:ln w="12600">
              <a:solidFill>
                <a:schemeClr val="tx1"/>
              </a:solidFill>
              <a:round/>
              <a:tailEnd len="med" type="triangle" w="sm"/>
            </a:ln>
          </p:spPr>
          <p:style>
            <a:lnRef idx="0"/>
            <a:fillRef idx="0"/>
            <a:effectRef idx="0"/>
            <a:fontRef idx="minor"/>
          </p:style>
        </p:sp>
        <p:sp>
          <p:nvSpPr>
            <p:cNvPr id="347" name="Line 130"/>
            <p:cNvSpPr/>
            <p:nvPr/>
          </p:nvSpPr>
          <p:spPr>
            <a:xfrm flipH="1">
              <a:off x="6345000" y="2314440"/>
              <a:ext cx="108000" cy="92160"/>
            </a:xfrm>
            <a:prstGeom prst="line">
              <a:avLst/>
            </a:prstGeom>
            <a:ln w="12600">
              <a:solidFill>
                <a:schemeClr val="tx1"/>
              </a:solidFill>
              <a:round/>
              <a:tailEnd len="med" type="triangle" w="sm"/>
            </a:ln>
          </p:spPr>
          <p:style>
            <a:lnRef idx="0"/>
            <a:fillRef idx="0"/>
            <a:effectRef idx="0"/>
            <a:fontRef idx="minor"/>
          </p:style>
        </p:sp>
        <p:sp>
          <p:nvSpPr>
            <p:cNvPr id="348" name="Line 131"/>
            <p:cNvSpPr/>
            <p:nvPr/>
          </p:nvSpPr>
          <p:spPr>
            <a:xfrm flipH="1" flipV="1">
              <a:off x="6354720" y="1728720"/>
              <a:ext cx="98280" cy="112680"/>
            </a:xfrm>
            <a:prstGeom prst="line">
              <a:avLst/>
            </a:prstGeom>
            <a:ln w="12600">
              <a:solidFill>
                <a:schemeClr val="tx1"/>
              </a:solidFill>
              <a:round/>
              <a:tailEnd len="med" type="triangle" w="sm"/>
            </a:ln>
          </p:spPr>
          <p:style>
            <a:lnRef idx="0"/>
            <a:fillRef idx="0"/>
            <a:effectRef idx="0"/>
            <a:fontRef idx="minor"/>
          </p:style>
        </p:sp>
      </p:grpSp>
      <p:grpSp>
        <p:nvGrpSpPr>
          <p:cNvPr id="349" name="Group 132"/>
          <p:cNvGrpSpPr/>
          <p:nvPr/>
        </p:nvGrpSpPr>
        <p:grpSpPr>
          <a:xfrm>
            <a:off x="6489360" y="1785600"/>
            <a:ext cx="703440" cy="677880"/>
            <a:chOff x="6489360" y="1785600"/>
            <a:chExt cx="703440" cy="677880"/>
          </a:xfrm>
        </p:grpSpPr>
        <p:sp>
          <p:nvSpPr>
            <p:cNvPr id="350" name="CustomShape 133"/>
            <p:cNvSpPr/>
            <p:nvPr/>
          </p:nvSpPr>
          <p:spPr>
            <a:xfrm>
              <a:off x="6597720" y="189864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351" name="Line 134"/>
            <p:cNvSpPr/>
            <p:nvPr/>
          </p:nvSpPr>
          <p:spPr>
            <a:xfrm flipV="1">
              <a:off x="7078320" y="1801800"/>
              <a:ext cx="90720" cy="96840"/>
            </a:xfrm>
            <a:prstGeom prst="line">
              <a:avLst/>
            </a:prstGeom>
            <a:ln w="12600">
              <a:solidFill>
                <a:schemeClr val="tx1"/>
              </a:solidFill>
              <a:round/>
              <a:tailEnd len="med" type="triangle" w="sm"/>
            </a:ln>
          </p:spPr>
          <p:style>
            <a:lnRef idx="0"/>
            <a:fillRef idx="0"/>
            <a:effectRef idx="0"/>
            <a:fontRef idx="minor"/>
          </p:style>
        </p:sp>
        <p:sp>
          <p:nvSpPr>
            <p:cNvPr id="352" name="Line 135"/>
            <p:cNvSpPr/>
            <p:nvPr/>
          </p:nvSpPr>
          <p:spPr>
            <a:xfrm>
              <a:off x="7097400" y="2369880"/>
              <a:ext cx="95400" cy="90720"/>
            </a:xfrm>
            <a:prstGeom prst="line">
              <a:avLst/>
            </a:prstGeom>
            <a:ln w="12600">
              <a:solidFill>
                <a:schemeClr val="tx1"/>
              </a:solidFill>
              <a:round/>
              <a:tailEnd len="med" type="triangle" w="sm"/>
            </a:ln>
          </p:spPr>
          <p:style>
            <a:lnRef idx="0"/>
            <a:fillRef idx="0"/>
            <a:effectRef idx="0"/>
            <a:fontRef idx="minor"/>
          </p:style>
        </p:sp>
        <p:sp>
          <p:nvSpPr>
            <p:cNvPr id="353" name="Line 136"/>
            <p:cNvSpPr/>
            <p:nvPr/>
          </p:nvSpPr>
          <p:spPr>
            <a:xfrm flipH="1">
              <a:off x="6489360" y="2371680"/>
              <a:ext cx="108000" cy="91800"/>
            </a:xfrm>
            <a:prstGeom prst="line">
              <a:avLst/>
            </a:prstGeom>
            <a:ln w="12600">
              <a:solidFill>
                <a:schemeClr val="tx1"/>
              </a:solidFill>
              <a:round/>
              <a:tailEnd len="med" type="triangle" w="sm"/>
            </a:ln>
          </p:spPr>
          <p:style>
            <a:lnRef idx="0"/>
            <a:fillRef idx="0"/>
            <a:effectRef idx="0"/>
            <a:fontRef idx="minor"/>
          </p:style>
        </p:sp>
        <p:sp>
          <p:nvSpPr>
            <p:cNvPr id="354" name="Line 137"/>
            <p:cNvSpPr/>
            <p:nvPr/>
          </p:nvSpPr>
          <p:spPr>
            <a:xfrm flipH="1" flipV="1">
              <a:off x="6499080" y="1785600"/>
              <a:ext cx="98280" cy="113040"/>
            </a:xfrm>
            <a:prstGeom prst="line">
              <a:avLst/>
            </a:prstGeom>
            <a:ln w="12600">
              <a:solidFill>
                <a:schemeClr val="tx1"/>
              </a:solidFill>
              <a:round/>
              <a:tailEnd len="med" type="triangle" w="sm"/>
            </a:ln>
          </p:spPr>
          <p:style>
            <a:lnRef idx="0"/>
            <a:fillRef idx="0"/>
            <a:effectRef idx="0"/>
            <a:fontRef idx="minor"/>
          </p:style>
        </p:sp>
      </p:grpSp>
      <p:grpSp>
        <p:nvGrpSpPr>
          <p:cNvPr id="355" name="Group 138"/>
          <p:cNvGrpSpPr/>
          <p:nvPr/>
        </p:nvGrpSpPr>
        <p:grpSpPr>
          <a:xfrm>
            <a:off x="6430680" y="1828800"/>
            <a:ext cx="703440" cy="677520"/>
            <a:chOff x="6430680" y="1828800"/>
            <a:chExt cx="703440" cy="677520"/>
          </a:xfrm>
        </p:grpSpPr>
        <p:sp>
          <p:nvSpPr>
            <p:cNvPr id="356" name="CustomShape 139"/>
            <p:cNvSpPr/>
            <p:nvPr/>
          </p:nvSpPr>
          <p:spPr>
            <a:xfrm>
              <a:off x="6539040" y="194148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357" name="Line 140"/>
            <p:cNvSpPr/>
            <p:nvPr/>
          </p:nvSpPr>
          <p:spPr>
            <a:xfrm flipV="1">
              <a:off x="7019640" y="1844640"/>
              <a:ext cx="90720" cy="96840"/>
            </a:xfrm>
            <a:prstGeom prst="line">
              <a:avLst/>
            </a:prstGeom>
            <a:ln w="12600">
              <a:solidFill>
                <a:schemeClr val="tx1"/>
              </a:solidFill>
              <a:round/>
              <a:tailEnd len="med" type="triangle" w="sm"/>
            </a:ln>
          </p:spPr>
          <p:style>
            <a:lnRef idx="0"/>
            <a:fillRef idx="0"/>
            <a:effectRef idx="0"/>
            <a:fontRef idx="minor"/>
          </p:style>
        </p:sp>
        <p:sp>
          <p:nvSpPr>
            <p:cNvPr id="358" name="Line 141"/>
            <p:cNvSpPr/>
            <p:nvPr/>
          </p:nvSpPr>
          <p:spPr>
            <a:xfrm>
              <a:off x="7038720" y="2412720"/>
              <a:ext cx="95400" cy="90720"/>
            </a:xfrm>
            <a:prstGeom prst="line">
              <a:avLst/>
            </a:prstGeom>
            <a:ln w="12600">
              <a:solidFill>
                <a:schemeClr val="tx1"/>
              </a:solidFill>
              <a:round/>
              <a:tailEnd len="med" type="triangle" w="sm"/>
            </a:ln>
          </p:spPr>
          <p:style>
            <a:lnRef idx="0"/>
            <a:fillRef idx="0"/>
            <a:effectRef idx="0"/>
            <a:fontRef idx="minor"/>
          </p:style>
        </p:sp>
        <p:sp>
          <p:nvSpPr>
            <p:cNvPr id="359" name="Line 142"/>
            <p:cNvSpPr/>
            <p:nvPr/>
          </p:nvSpPr>
          <p:spPr>
            <a:xfrm flipH="1">
              <a:off x="6430680" y="2414520"/>
              <a:ext cx="108000" cy="91800"/>
            </a:xfrm>
            <a:prstGeom prst="line">
              <a:avLst/>
            </a:prstGeom>
            <a:ln w="12600">
              <a:solidFill>
                <a:schemeClr val="tx1"/>
              </a:solidFill>
              <a:round/>
              <a:tailEnd len="med" type="triangle" w="sm"/>
            </a:ln>
          </p:spPr>
          <p:style>
            <a:lnRef idx="0"/>
            <a:fillRef idx="0"/>
            <a:effectRef idx="0"/>
            <a:fontRef idx="minor"/>
          </p:style>
        </p:sp>
        <p:sp>
          <p:nvSpPr>
            <p:cNvPr id="360" name="Line 143"/>
            <p:cNvSpPr/>
            <p:nvPr/>
          </p:nvSpPr>
          <p:spPr>
            <a:xfrm flipH="1" flipV="1">
              <a:off x="6440400" y="1828800"/>
              <a:ext cx="98280" cy="112680"/>
            </a:xfrm>
            <a:prstGeom prst="line">
              <a:avLst/>
            </a:prstGeom>
            <a:ln w="12600">
              <a:solidFill>
                <a:schemeClr val="tx1"/>
              </a:solidFill>
              <a:round/>
              <a:tailEnd len="med" type="triangle" w="sm"/>
            </a:ln>
          </p:spPr>
          <p:style>
            <a:lnRef idx="0"/>
            <a:fillRef idx="0"/>
            <a:effectRef idx="0"/>
            <a:fontRef idx="minor"/>
          </p:style>
        </p:sp>
      </p:grpSp>
      <p:sp>
        <p:nvSpPr>
          <p:cNvPr id="361" name="CustomShape 144"/>
          <p:cNvSpPr/>
          <p:nvPr/>
        </p:nvSpPr>
        <p:spPr>
          <a:xfrm>
            <a:off x="6248520" y="4419720"/>
            <a:ext cx="243684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3399"/>
                </a:solidFill>
                <a:latin typeface="Arial"/>
                <a:ea typeface="DejaVu Sans"/>
              </a:rPr>
              <a:t>“</a:t>
            </a:r>
            <a:r>
              <a:rPr b="0" lang="en-US" sz="2000" spc="-1" strike="noStrike">
                <a:solidFill>
                  <a:srgbClr val="003399"/>
                </a:solidFill>
                <a:latin typeface="Arial"/>
                <a:ea typeface="DejaVu Sans"/>
              </a:rPr>
              <a:t>corner”</a:t>
            </a:r>
            <a:r>
              <a:rPr b="0" lang="en-US" sz="2000" spc="-1" strike="noStrike">
                <a:solidFill>
                  <a:srgbClr val="000000"/>
                </a:solidFill>
                <a:latin typeface="Arial"/>
                <a:ea typeface="DejaVu Sans"/>
              </a:rPr>
              <a:t>:</a:t>
            </a:r>
            <a:br/>
            <a:r>
              <a:rPr b="0" lang="en-US" sz="2000" spc="-1" strike="noStrike">
                <a:solidFill>
                  <a:srgbClr val="000000"/>
                </a:solidFill>
                <a:latin typeface="Arial"/>
                <a:ea typeface="DejaVu Sans"/>
              </a:rPr>
              <a:t>significant change in all directions</a:t>
            </a:r>
            <a:endParaRPr b="0" lang="en-US" sz="2000" spc="-1" strike="noStrike">
              <a:latin typeface="Arial"/>
            </a:endParaRPr>
          </a:p>
        </p:txBody>
      </p:sp>
      <p:sp>
        <p:nvSpPr>
          <p:cNvPr id="362" name="CustomShape 145"/>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363" name="CustomShape 146"/>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AE5AF88-E09B-48A0-AA46-24DC1F302789}"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a:t>
            </a:r>
            <a:endParaRPr b="0" lang="en-US" sz="4400" spc="-1" strike="noStrike">
              <a:latin typeface="Arial"/>
            </a:endParaRPr>
          </a:p>
        </p:txBody>
      </p:sp>
      <p:sp>
        <p:nvSpPr>
          <p:cNvPr id="365"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479"/>
              </a:spcBef>
              <a:buClr>
                <a:srgbClr val="000000"/>
              </a:buClr>
              <a:buFont typeface="Symbol"/>
              <a:buChar char=""/>
            </a:pPr>
            <a:r>
              <a:rPr b="1" lang="en-US" sz="2400" spc="-1" strike="noStrike">
                <a:solidFill>
                  <a:srgbClr val="000000"/>
                </a:solidFill>
                <a:latin typeface="Arial"/>
                <a:ea typeface="DejaVu Sans"/>
              </a:rPr>
              <a:t>Shift in any direction would result in a significant change at a corner.</a:t>
            </a:r>
            <a:endParaRPr b="0" lang="en-US" sz="2400" spc="-1" strike="noStrike">
              <a:latin typeface="Arial"/>
            </a:endParaRPr>
          </a:p>
        </p:txBody>
      </p:sp>
      <p:pic>
        <p:nvPicPr>
          <p:cNvPr id="366" name="Picture 4" descr=""/>
          <p:cNvPicPr/>
          <p:nvPr/>
        </p:nvPicPr>
        <p:blipFill>
          <a:blip r:embed="rId1"/>
          <a:stretch/>
        </p:blipFill>
        <p:spPr>
          <a:xfrm>
            <a:off x="380880" y="2590920"/>
            <a:ext cx="5713560" cy="3632400"/>
          </a:xfrm>
          <a:prstGeom prst="rect">
            <a:avLst/>
          </a:prstGeom>
          <a:ln>
            <a:noFill/>
          </a:ln>
        </p:spPr>
      </p:pic>
      <p:sp>
        <p:nvSpPr>
          <p:cNvPr id="367" name="CustomShape 3"/>
          <p:cNvSpPr/>
          <p:nvPr/>
        </p:nvSpPr>
        <p:spPr>
          <a:xfrm>
            <a:off x="1143000" y="3643200"/>
            <a:ext cx="470160" cy="470160"/>
          </a:xfrm>
          <a:prstGeom prst="rect">
            <a:avLst/>
          </a:prstGeom>
          <a:noFill/>
          <a:ln w="38160">
            <a:solidFill>
              <a:srgbClr val="ff0000"/>
            </a:solidFill>
            <a:miter/>
          </a:ln>
        </p:spPr>
        <p:style>
          <a:lnRef idx="0"/>
          <a:fillRef idx="0"/>
          <a:effectRef idx="0"/>
          <a:fontRef idx="minor"/>
        </p:style>
      </p:sp>
      <p:sp>
        <p:nvSpPr>
          <p:cNvPr id="368" name="CustomShape 4"/>
          <p:cNvSpPr/>
          <p:nvPr/>
        </p:nvSpPr>
        <p:spPr>
          <a:xfrm>
            <a:off x="2666880" y="3581280"/>
            <a:ext cx="470160" cy="470160"/>
          </a:xfrm>
          <a:prstGeom prst="rect">
            <a:avLst/>
          </a:prstGeom>
          <a:noFill/>
          <a:ln w="38160">
            <a:solidFill>
              <a:srgbClr val="ff0000"/>
            </a:solidFill>
            <a:miter/>
          </a:ln>
        </p:spPr>
        <p:style>
          <a:lnRef idx="0"/>
          <a:fillRef idx="0"/>
          <a:effectRef idx="0"/>
          <a:fontRef idx="minor"/>
        </p:style>
      </p:sp>
      <p:sp>
        <p:nvSpPr>
          <p:cNvPr id="369" name="CustomShape 5"/>
          <p:cNvSpPr/>
          <p:nvPr/>
        </p:nvSpPr>
        <p:spPr>
          <a:xfrm>
            <a:off x="6324480" y="3084480"/>
            <a:ext cx="2818080" cy="283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Algorithm</a:t>
            </a:r>
            <a:r>
              <a:rPr b="0" lang="en-US" sz="1800" spc="-1" strike="noStrike">
                <a:solidFill>
                  <a:srgbClr val="000000"/>
                </a:solidFill>
                <a:latin typeface="Arial"/>
                <a:ea typeface="DejaVu Sans"/>
              </a:rPr>
              <a:t>:</a:t>
            </a:r>
            <a:endParaRPr b="0" lang="en-US" sz="1800" spc="-1" strike="noStrike">
              <a:latin typeface="Arial"/>
            </a:endParaRPr>
          </a:p>
          <a:p>
            <a:pPr marL="216000" indent="-214920">
              <a:lnSpc>
                <a:spcPct val="100000"/>
              </a:lnSpc>
              <a:buClr>
                <a:srgbClr val="000000"/>
              </a:buClr>
              <a:buFont typeface="Symbol"/>
              <a:buChar char=""/>
            </a:pPr>
            <a:r>
              <a:rPr b="0" lang="en-US" sz="1800" spc="-1" strike="noStrike">
                <a:solidFill>
                  <a:srgbClr val="000000"/>
                </a:solidFill>
                <a:latin typeface="Arial"/>
                <a:ea typeface="DejaVu Sans"/>
              </a:rPr>
              <a:t>Shift in horizontal, vertical, and diagonal directions by one pixel.</a:t>
            </a:r>
            <a:endParaRPr b="0" lang="en-US" sz="1800" spc="-1" strike="noStrike">
              <a:latin typeface="Arial"/>
            </a:endParaRPr>
          </a:p>
          <a:p>
            <a:pPr marL="216000" indent="-214920">
              <a:lnSpc>
                <a:spcPct val="100000"/>
              </a:lnSpc>
              <a:buClr>
                <a:srgbClr val="000000"/>
              </a:buClr>
              <a:buFont typeface="Symbol"/>
              <a:buChar char=""/>
            </a:pPr>
            <a:r>
              <a:rPr b="0" lang="en-US" sz="1800" spc="-1" strike="noStrike">
                <a:solidFill>
                  <a:srgbClr val="000000"/>
                </a:solidFill>
                <a:latin typeface="Arial"/>
                <a:ea typeface="DejaVu Sans"/>
              </a:rPr>
              <a:t>Calculate the absolute value of the MSE for each shift. </a:t>
            </a:r>
            <a:endParaRPr b="0" lang="en-US" sz="1800" spc="-1" strike="noStrike">
              <a:latin typeface="Arial"/>
            </a:endParaRPr>
          </a:p>
          <a:p>
            <a:pPr marL="216000" indent="-214920">
              <a:lnSpc>
                <a:spcPct val="100000"/>
              </a:lnSpc>
              <a:buClr>
                <a:srgbClr val="000000"/>
              </a:buClr>
              <a:buFont typeface="Symbol"/>
              <a:buChar char=""/>
            </a:pPr>
            <a:r>
              <a:rPr b="0" lang="en-US" sz="1800" spc="-1" strike="noStrike">
                <a:solidFill>
                  <a:srgbClr val="000000"/>
                </a:solidFill>
                <a:latin typeface="Arial"/>
                <a:ea typeface="DejaVu Sans"/>
              </a:rPr>
              <a:t>Take the minimum as the cornerness response.</a:t>
            </a:r>
            <a:endParaRPr b="0" lang="en-US" sz="1800" spc="-1" strike="noStrike">
              <a:latin typeface="Arial"/>
            </a:endParaRPr>
          </a:p>
        </p:txBody>
      </p:sp>
      <p:sp>
        <p:nvSpPr>
          <p:cNvPr id="370" name="CustomShape 6"/>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371" name="CustomShape 7"/>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8CB4F56-427F-4632-BF5A-30BE58BA0D5F}"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Mathematics</a:t>
            </a:r>
            <a:endParaRPr b="0" lang="en-US" sz="4400" spc="-1" strike="noStrike">
              <a:latin typeface="Arial"/>
            </a:endParaRPr>
          </a:p>
        </p:txBody>
      </p:sp>
      <p:sp>
        <p:nvSpPr>
          <p:cNvPr id="373" name="CustomShape 2"/>
          <p:cNvSpPr/>
          <p:nvPr/>
        </p:nvSpPr>
        <p:spPr>
          <a:xfrm>
            <a:off x="407160" y="1752480"/>
            <a:ext cx="5563800" cy="5162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2800" spc="-1" strike="noStrike">
                <a:solidFill>
                  <a:srgbClr val="000000"/>
                </a:solidFill>
                <a:latin typeface="Times New Roman"/>
                <a:ea typeface="DejaVu Sans"/>
              </a:rPr>
              <a:t>Change of intensity for the shift [</a:t>
            </a:r>
            <a:r>
              <a:rPr b="0" i="1" lang="en-US" sz="2800" spc="-1" strike="noStrike">
                <a:solidFill>
                  <a:srgbClr val="000000"/>
                </a:solidFill>
                <a:latin typeface="Times New Roman"/>
                <a:ea typeface="DejaVu Sans"/>
              </a:rPr>
              <a:t>u,v</a:t>
            </a:r>
            <a:r>
              <a:rPr b="0" lang="en-US" sz="2800" spc="-1" strike="noStrike">
                <a:solidFill>
                  <a:srgbClr val="000000"/>
                </a:solidFill>
                <a:latin typeface="Times New Roman"/>
                <a:ea typeface="DejaVu Sans"/>
              </a:rPr>
              <a:t>]:</a:t>
            </a:r>
            <a:endParaRPr b="0" lang="en-US" sz="2800" spc="-1" strike="noStrike">
              <a:latin typeface="Arial"/>
            </a:endParaRPr>
          </a:p>
        </p:txBody>
      </p:sp>
      <p:grpSp>
        <p:nvGrpSpPr>
          <p:cNvPr id="374" name="Group 3"/>
          <p:cNvGrpSpPr/>
          <p:nvPr/>
        </p:nvGrpSpPr>
        <p:grpSpPr>
          <a:xfrm>
            <a:off x="6477120" y="3047760"/>
            <a:ext cx="1370160" cy="1370520"/>
            <a:chOff x="6477120" y="3047760"/>
            <a:chExt cx="1370160" cy="1370520"/>
          </a:xfrm>
        </p:grpSpPr>
        <p:sp>
          <p:nvSpPr>
            <p:cNvPr id="375" name="Line 4"/>
            <p:cNvSpPr/>
            <p:nvPr/>
          </p:nvSpPr>
          <p:spPr>
            <a:xfrm flipH="1" flipV="1">
              <a:off x="6933960" y="3047760"/>
              <a:ext cx="152640" cy="838440"/>
            </a:xfrm>
            <a:prstGeom prst="line">
              <a:avLst/>
            </a:prstGeom>
            <a:ln w="12600">
              <a:solidFill>
                <a:schemeClr val="tx1"/>
              </a:solidFill>
              <a:round/>
              <a:tailEnd len="med" type="triangle" w="med"/>
            </a:ln>
          </p:spPr>
          <p:style>
            <a:lnRef idx="0"/>
            <a:fillRef idx="0"/>
            <a:effectRef idx="0"/>
            <a:fontRef idx="minor"/>
          </p:style>
        </p:sp>
        <p:sp>
          <p:nvSpPr>
            <p:cNvPr id="376" name="CustomShape 5"/>
            <p:cNvSpPr/>
            <p:nvPr/>
          </p:nvSpPr>
          <p:spPr>
            <a:xfrm>
              <a:off x="6477120" y="3886200"/>
              <a:ext cx="1370160" cy="532080"/>
            </a:xfrm>
            <a:prstGeom prst="roundRect">
              <a:avLst>
                <a:gd name="adj" fmla="val 45486"/>
              </a:avLst>
            </a:prstGeom>
            <a:solidFill>
              <a:srgbClr val="b3ffb3"/>
            </a:solidFill>
            <a:ln w="9360">
              <a:solidFill>
                <a:schemeClr val="tx1"/>
              </a:solidFill>
              <a:round/>
            </a:ln>
          </p:spPr>
          <p:style>
            <a:lnRef idx="0"/>
            <a:fillRef idx="0"/>
            <a:effectRef idx="0"/>
            <a:fontRef idx="minor"/>
          </p:style>
        </p:sp>
        <p:sp>
          <p:nvSpPr>
            <p:cNvPr id="377" name="CustomShape 6"/>
            <p:cNvSpPr/>
            <p:nvPr/>
          </p:nvSpPr>
          <p:spPr>
            <a:xfrm>
              <a:off x="6477120" y="3946680"/>
              <a:ext cx="137016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spcBef>
                  <a:spcPts val="1001"/>
                </a:spcBef>
              </a:pPr>
              <a:r>
                <a:rPr b="0" lang="en-US" sz="2000" spc="-1" strike="noStrike">
                  <a:solidFill>
                    <a:srgbClr val="000000"/>
                  </a:solidFill>
                  <a:latin typeface="Tahoma"/>
                  <a:ea typeface="DejaVu Sans"/>
                </a:rPr>
                <a:t>Intensity</a:t>
              </a:r>
              <a:endParaRPr b="0" lang="en-US" sz="2000" spc="-1" strike="noStrike">
                <a:latin typeface="Arial"/>
              </a:endParaRPr>
            </a:p>
          </p:txBody>
        </p:sp>
      </p:grpSp>
      <p:grpSp>
        <p:nvGrpSpPr>
          <p:cNvPr id="378" name="Group 7"/>
          <p:cNvGrpSpPr/>
          <p:nvPr/>
        </p:nvGrpSpPr>
        <p:grpSpPr>
          <a:xfrm>
            <a:off x="4038480" y="3124080"/>
            <a:ext cx="1384560" cy="1370520"/>
            <a:chOff x="4038480" y="3124080"/>
            <a:chExt cx="1384560" cy="1370520"/>
          </a:xfrm>
        </p:grpSpPr>
        <p:sp>
          <p:nvSpPr>
            <p:cNvPr id="379" name="CustomShape 8"/>
            <p:cNvSpPr/>
            <p:nvPr/>
          </p:nvSpPr>
          <p:spPr>
            <a:xfrm>
              <a:off x="4038480" y="3733920"/>
              <a:ext cx="1370160" cy="760680"/>
            </a:xfrm>
            <a:prstGeom prst="roundRect">
              <a:avLst>
                <a:gd name="adj" fmla="val 45486"/>
              </a:avLst>
            </a:prstGeom>
            <a:solidFill>
              <a:srgbClr val="b3ffb3"/>
            </a:solidFill>
            <a:ln w="9360">
              <a:solidFill>
                <a:schemeClr val="tx1"/>
              </a:solidFill>
              <a:round/>
            </a:ln>
          </p:spPr>
          <p:style>
            <a:lnRef idx="0"/>
            <a:fillRef idx="0"/>
            <a:effectRef idx="0"/>
            <a:fontRef idx="minor"/>
          </p:style>
        </p:sp>
        <p:sp>
          <p:nvSpPr>
            <p:cNvPr id="380" name="CustomShape 9"/>
            <p:cNvSpPr/>
            <p:nvPr/>
          </p:nvSpPr>
          <p:spPr>
            <a:xfrm>
              <a:off x="4052880" y="3776760"/>
              <a:ext cx="1370160" cy="699480"/>
            </a:xfrm>
            <a:prstGeom prst="rect">
              <a:avLst/>
            </a:prstGeom>
            <a:noFill/>
            <a:ln>
              <a:noFill/>
            </a:ln>
          </p:spPr>
          <p:style>
            <a:lnRef idx="0"/>
            <a:fillRef idx="0"/>
            <a:effectRef idx="0"/>
            <a:fontRef idx="minor"/>
          </p:style>
          <p:txBody>
            <a:bodyPr lIns="90000" rIns="90000" tIns="45000" bIns="45000">
              <a:spAutoFit/>
            </a:bodyPr>
            <a:p>
              <a:pPr algn="ctr">
                <a:lnSpc>
                  <a:spcPct val="100000"/>
                </a:lnSpc>
                <a:spcBef>
                  <a:spcPts val="1001"/>
                </a:spcBef>
              </a:pPr>
              <a:r>
                <a:rPr b="0" lang="en-US" sz="2000" spc="-1" strike="noStrike">
                  <a:solidFill>
                    <a:srgbClr val="000000"/>
                  </a:solidFill>
                  <a:latin typeface="Tahoma"/>
                  <a:ea typeface="DejaVu Sans"/>
                </a:rPr>
                <a:t>Shifted intensity</a:t>
              </a:r>
              <a:endParaRPr b="0" lang="en-US" sz="2000" spc="-1" strike="noStrike">
                <a:latin typeface="Arial"/>
              </a:endParaRPr>
            </a:p>
          </p:txBody>
        </p:sp>
        <p:sp>
          <p:nvSpPr>
            <p:cNvPr id="381" name="Line 10"/>
            <p:cNvSpPr/>
            <p:nvPr/>
          </p:nvSpPr>
          <p:spPr>
            <a:xfrm flipH="1" flipV="1">
              <a:off x="4572000" y="3124080"/>
              <a:ext cx="75960" cy="609480"/>
            </a:xfrm>
            <a:prstGeom prst="line">
              <a:avLst/>
            </a:prstGeom>
            <a:ln w="12600">
              <a:solidFill>
                <a:schemeClr val="tx1"/>
              </a:solidFill>
              <a:round/>
              <a:tailEnd len="med" type="triangle" w="med"/>
            </a:ln>
          </p:spPr>
          <p:style>
            <a:lnRef idx="0"/>
            <a:fillRef idx="0"/>
            <a:effectRef idx="0"/>
            <a:fontRef idx="minor"/>
          </p:style>
        </p:sp>
      </p:grpSp>
      <p:grpSp>
        <p:nvGrpSpPr>
          <p:cNvPr id="382" name="Group 11"/>
          <p:cNvGrpSpPr/>
          <p:nvPr/>
        </p:nvGrpSpPr>
        <p:grpSpPr>
          <a:xfrm>
            <a:off x="1905120" y="3124080"/>
            <a:ext cx="1384200" cy="1446480"/>
            <a:chOff x="1905120" y="3124080"/>
            <a:chExt cx="1384200" cy="1446480"/>
          </a:xfrm>
        </p:grpSpPr>
        <p:sp>
          <p:nvSpPr>
            <p:cNvPr id="383" name="CustomShape 12"/>
            <p:cNvSpPr/>
            <p:nvPr/>
          </p:nvSpPr>
          <p:spPr>
            <a:xfrm>
              <a:off x="1905120" y="3809880"/>
              <a:ext cx="1370160" cy="760680"/>
            </a:xfrm>
            <a:prstGeom prst="roundRect">
              <a:avLst>
                <a:gd name="adj" fmla="val 45486"/>
              </a:avLst>
            </a:prstGeom>
            <a:solidFill>
              <a:srgbClr val="b3ffb3"/>
            </a:solidFill>
            <a:ln w="9360">
              <a:solidFill>
                <a:schemeClr val="tx1"/>
              </a:solidFill>
              <a:round/>
            </a:ln>
          </p:spPr>
          <p:style>
            <a:lnRef idx="0"/>
            <a:fillRef idx="0"/>
            <a:effectRef idx="0"/>
            <a:fontRef idx="minor"/>
          </p:style>
        </p:sp>
        <p:sp>
          <p:nvSpPr>
            <p:cNvPr id="384" name="CustomShape 13"/>
            <p:cNvSpPr/>
            <p:nvPr/>
          </p:nvSpPr>
          <p:spPr>
            <a:xfrm>
              <a:off x="1919160" y="3852720"/>
              <a:ext cx="1370160" cy="699480"/>
            </a:xfrm>
            <a:prstGeom prst="rect">
              <a:avLst/>
            </a:prstGeom>
            <a:noFill/>
            <a:ln>
              <a:noFill/>
            </a:ln>
          </p:spPr>
          <p:style>
            <a:lnRef idx="0"/>
            <a:fillRef idx="0"/>
            <a:effectRef idx="0"/>
            <a:fontRef idx="minor"/>
          </p:style>
          <p:txBody>
            <a:bodyPr lIns="90000" rIns="90000" tIns="45000" bIns="45000">
              <a:spAutoFit/>
            </a:bodyPr>
            <a:p>
              <a:pPr algn="ctr">
                <a:lnSpc>
                  <a:spcPct val="100000"/>
                </a:lnSpc>
                <a:spcBef>
                  <a:spcPts val="1001"/>
                </a:spcBef>
              </a:pPr>
              <a:r>
                <a:rPr b="0" lang="en-US" sz="2000" spc="-1" strike="noStrike">
                  <a:solidFill>
                    <a:srgbClr val="000000"/>
                  </a:solidFill>
                  <a:latin typeface="Tahoma"/>
                  <a:ea typeface="DejaVu Sans"/>
                </a:rPr>
                <a:t>Window function</a:t>
              </a:r>
              <a:endParaRPr b="0" lang="en-US" sz="2000" spc="-1" strike="noStrike">
                <a:latin typeface="Arial"/>
              </a:endParaRPr>
            </a:p>
          </p:txBody>
        </p:sp>
        <p:sp>
          <p:nvSpPr>
            <p:cNvPr id="385" name="Line 14"/>
            <p:cNvSpPr/>
            <p:nvPr/>
          </p:nvSpPr>
          <p:spPr>
            <a:xfrm flipV="1">
              <a:off x="2743200" y="3124080"/>
              <a:ext cx="533160" cy="685800"/>
            </a:xfrm>
            <a:prstGeom prst="line">
              <a:avLst/>
            </a:prstGeom>
            <a:ln w="12600">
              <a:solidFill>
                <a:schemeClr val="tx1"/>
              </a:solidFill>
              <a:round/>
              <a:tailEnd len="med" type="triangle" w="med"/>
            </a:ln>
          </p:spPr>
          <p:style>
            <a:lnRef idx="0"/>
            <a:fillRef idx="0"/>
            <a:effectRef idx="0"/>
            <a:fontRef idx="minor"/>
          </p:style>
        </p:sp>
      </p:grpSp>
      <p:grpSp>
        <p:nvGrpSpPr>
          <p:cNvPr id="386" name="Group 15"/>
          <p:cNvGrpSpPr/>
          <p:nvPr/>
        </p:nvGrpSpPr>
        <p:grpSpPr>
          <a:xfrm>
            <a:off x="201240" y="5257800"/>
            <a:ext cx="8712720" cy="1281960"/>
            <a:chOff x="201240" y="5257800"/>
            <a:chExt cx="8712720" cy="1281960"/>
          </a:xfrm>
        </p:grpSpPr>
        <p:grpSp>
          <p:nvGrpSpPr>
            <p:cNvPr id="387" name="Group 16"/>
            <p:cNvGrpSpPr/>
            <p:nvPr/>
          </p:nvGrpSpPr>
          <p:grpSpPr>
            <a:xfrm>
              <a:off x="6553080" y="5257800"/>
              <a:ext cx="2360880" cy="684360"/>
              <a:chOff x="6553080" y="5257800"/>
              <a:chExt cx="2360880" cy="684360"/>
            </a:xfrm>
          </p:grpSpPr>
          <p:grpSp>
            <p:nvGrpSpPr>
              <p:cNvPr id="388" name="Group 17"/>
              <p:cNvGrpSpPr/>
              <p:nvPr/>
            </p:nvGrpSpPr>
            <p:grpSpPr>
              <a:xfrm>
                <a:off x="6553080" y="5679720"/>
                <a:ext cx="2360880" cy="262440"/>
                <a:chOff x="6553080" y="5679720"/>
                <a:chExt cx="2360880" cy="262440"/>
              </a:xfrm>
            </p:grpSpPr>
            <p:sp>
              <p:nvSpPr>
                <p:cNvPr id="389" name="CustomShape 18"/>
                <p:cNvSpPr/>
                <p:nvPr/>
              </p:nvSpPr>
              <p:spPr>
                <a:xfrm>
                  <a:off x="6553080" y="5679720"/>
                  <a:ext cx="2360880" cy="262440"/>
                </a:xfrm>
                <a:prstGeom prst="parallelogram">
                  <a:avLst>
                    <a:gd name="adj" fmla="val 200000"/>
                  </a:avLst>
                </a:prstGeom>
                <a:solidFill>
                  <a:srgbClr val="c0c0c0"/>
                </a:solidFill>
                <a:ln cap="rnd" w="9360">
                  <a:solidFill>
                    <a:schemeClr val="tx1"/>
                  </a:solidFill>
                  <a:prstDash val="dash"/>
                  <a:miter/>
                </a:ln>
              </p:spPr>
              <p:style>
                <a:lnRef idx="0"/>
                <a:fillRef idx="0"/>
                <a:effectRef idx="0"/>
                <a:fontRef idx="minor"/>
              </p:style>
            </p:sp>
            <p:sp>
              <p:nvSpPr>
                <p:cNvPr id="390" name="CustomShape 19"/>
                <p:cNvSpPr/>
                <p:nvPr/>
              </p:nvSpPr>
              <p:spPr>
                <a:xfrm>
                  <a:off x="7084800" y="5732640"/>
                  <a:ext cx="1179720" cy="156960"/>
                </a:xfrm>
                <a:custGeom>
                  <a:avLst/>
                  <a:gdLst/>
                  <a:ahLst/>
                  <a:rect l="l" t="t" r="r" b="b"/>
                  <a:pathLst>
                    <a:path w="960" h="144">
                      <a:moveTo>
                        <a:pt x="0" y="144"/>
                      </a:moveTo>
                      <a:lnTo>
                        <a:pt x="240" y="0"/>
                      </a:lnTo>
                      <a:lnTo>
                        <a:pt x="960" y="96"/>
                      </a:lnTo>
                    </a:path>
                  </a:pathLst>
                </a:custGeom>
                <a:noFill/>
                <a:ln w="19080">
                  <a:solidFill>
                    <a:schemeClr val="tx1"/>
                  </a:solidFill>
                  <a:round/>
                </a:ln>
              </p:spPr>
              <p:style>
                <a:lnRef idx="0"/>
                <a:fillRef idx="0"/>
                <a:effectRef idx="0"/>
                <a:fontRef idx="minor"/>
              </p:style>
            </p:sp>
          </p:grpSp>
          <p:grpSp>
            <p:nvGrpSpPr>
              <p:cNvPr id="391" name="Group 20"/>
              <p:cNvGrpSpPr/>
              <p:nvPr/>
            </p:nvGrpSpPr>
            <p:grpSpPr>
              <a:xfrm>
                <a:off x="6612120" y="5257800"/>
                <a:ext cx="2241720" cy="578880"/>
                <a:chOff x="6612120" y="5257800"/>
                <a:chExt cx="2241720" cy="578880"/>
              </a:xfrm>
            </p:grpSpPr>
            <p:sp>
              <p:nvSpPr>
                <p:cNvPr id="392" name="CustomShape 21"/>
                <p:cNvSpPr/>
                <p:nvPr/>
              </p:nvSpPr>
              <p:spPr>
                <a:xfrm>
                  <a:off x="6612120" y="5257800"/>
                  <a:ext cx="1059480" cy="578880"/>
                </a:xfrm>
                <a:custGeom>
                  <a:avLst/>
                  <a:gdLst/>
                  <a:ahLst/>
                  <a:rect l="l" t="t" r="r" b="b"/>
                  <a:pathLst>
                    <a:path w="1248" h="816">
                      <a:moveTo>
                        <a:pt x="0" y="816"/>
                      </a:moveTo>
                      <a:cubicBezTo>
                        <a:pt x="104" y="812"/>
                        <a:pt x="208" y="808"/>
                        <a:pt x="336" y="720"/>
                      </a:cubicBezTo>
                      <a:cubicBezTo>
                        <a:pt x="464" y="632"/>
                        <a:pt x="656" y="392"/>
                        <a:pt x="768" y="288"/>
                      </a:cubicBezTo>
                      <a:cubicBezTo>
                        <a:pt x="880" y="184"/>
                        <a:pt x="928" y="144"/>
                        <a:pt x="1008" y="96"/>
                      </a:cubicBezTo>
                      <a:cubicBezTo>
                        <a:pt x="1088" y="48"/>
                        <a:pt x="1208" y="16"/>
                        <a:pt x="1248" y="0"/>
                      </a:cubicBezTo>
                    </a:path>
                  </a:pathLst>
                </a:custGeom>
                <a:noFill/>
                <a:ln w="31680">
                  <a:solidFill>
                    <a:srgbClr val="ff0000"/>
                  </a:solidFill>
                  <a:round/>
                </a:ln>
              </p:spPr>
              <p:style>
                <a:lnRef idx="0"/>
                <a:fillRef idx="0"/>
                <a:effectRef idx="0"/>
                <a:fontRef idx="minor"/>
              </p:style>
            </p:sp>
            <p:sp>
              <p:nvSpPr>
                <p:cNvPr id="393" name="CustomShape 22"/>
                <p:cNvSpPr/>
                <p:nvPr/>
              </p:nvSpPr>
              <p:spPr>
                <a:xfrm flipH="1">
                  <a:off x="7794000" y="5257800"/>
                  <a:ext cx="1059480" cy="578880"/>
                </a:xfrm>
                <a:custGeom>
                  <a:avLst/>
                  <a:gdLst/>
                  <a:ahLst/>
                  <a:rect l="l" t="t" r="r" b="b"/>
                  <a:pathLst>
                    <a:path w="1248" h="816">
                      <a:moveTo>
                        <a:pt x="0" y="816"/>
                      </a:moveTo>
                      <a:cubicBezTo>
                        <a:pt x="104" y="812"/>
                        <a:pt x="208" y="808"/>
                        <a:pt x="336" y="720"/>
                      </a:cubicBezTo>
                      <a:cubicBezTo>
                        <a:pt x="464" y="632"/>
                        <a:pt x="656" y="392"/>
                        <a:pt x="768" y="288"/>
                      </a:cubicBezTo>
                      <a:cubicBezTo>
                        <a:pt x="880" y="184"/>
                        <a:pt x="928" y="144"/>
                        <a:pt x="1008" y="96"/>
                      </a:cubicBezTo>
                      <a:cubicBezTo>
                        <a:pt x="1088" y="48"/>
                        <a:pt x="1208" y="16"/>
                        <a:pt x="1248" y="0"/>
                      </a:cubicBezTo>
                    </a:path>
                  </a:pathLst>
                </a:custGeom>
                <a:noFill/>
                <a:ln w="31680">
                  <a:solidFill>
                    <a:srgbClr val="ff0000"/>
                  </a:solidFill>
                  <a:round/>
                </a:ln>
              </p:spPr>
              <p:style>
                <a:lnRef idx="0"/>
                <a:fillRef idx="0"/>
                <a:effectRef idx="0"/>
                <a:fontRef idx="minor"/>
              </p:style>
            </p:sp>
            <p:sp>
              <p:nvSpPr>
                <p:cNvPr id="394" name="Line 23"/>
                <p:cNvSpPr/>
                <p:nvPr/>
              </p:nvSpPr>
              <p:spPr>
                <a:xfrm>
                  <a:off x="7673040" y="5257800"/>
                  <a:ext cx="122400" cy="0"/>
                </a:xfrm>
                <a:prstGeom prst="line">
                  <a:avLst/>
                </a:prstGeom>
                <a:ln w="31680">
                  <a:solidFill>
                    <a:srgbClr val="ff0000"/>
                  </a:solidFill>
                  <a:round/>
                </a:ln>
              </p:spPr>
              <p:style>
                <a:lnRef idx="0"/>
                <a:fillRef idx="0"/>
                <a:effectRef idx="0"/>
                <a:fontRef idx="minor"/>
              </p:style>
            </p:sp>
          </p:grpSp>
        </p:grpSp>
        <p:grpSp>
          <p:nvGrpSpPr>
            <p:cNvPr id="395" name="Group 24"/>
            <p:cNvGrpSpPr/>
            <p:nvPr/>
          </p:nvGrpSpPr>
          <p:grpSpPr>
            <a:xfrm>
              <a:off x="3505320" y="5334120"/>
              <a:ext cx="2589120" cy="684360"/>
              <a:chOff x="3505320" y="5334120"/>
              <a:chExt cx="2589120" cy="684360"/>
            </a:xfrm>
          </p:grpSpPr>
          <p:grpSp>
            <p:nvGrpSpPr>
              <p:cNvPr id="396" name="Group 25"/>
              <p:cNvGrpSpPr/>
              <p:nvPr/>
            </p:nvGrpSpPr>
            <p:grpSpPr>
              <a:xfrm>
                <a:off x="3740760" y="5708160"/>
                <a:ext cx="2353680" cy="310320"/>
                <a:chOff x="3740760" y="5708160"/>
                <a:chExt cx="2353680" cy="310320"/>
              </a:xfrm>
            </p:grpSpPr>
            <p:sp>
              <p:nvSpPr>
                <p:cNvPr id="397" name="CustomShape 26"/>
                <p:cNvSpPr/>
                <p:nvPr/>
              </p:nvSpPr>
              <p:spPr>
                <a:xfrm>
                  <a:off x="3740760" y="5708160"/>
                  <a:ext cx="2353680" cy="310320"/>
                </a:xfrm>
                <a:prstGeom prst="parallelogram">
                  <a:avLst>
                    <a:gd name="adj" fmla="val 200000"/>
                  </a:avLst>
                </a:prstGeom>
                <a:solidFill>
                  <a:srgbClr val="c0c0c0"/>
                </a:solidFill>
                <a:ln cap="rnd" w="9360">
                  <a:solidFill>
                    <a:schemeClr val="tx1"/>
                  </a:solidFill>
                  <a:prstDash val="dash"/>
                  <a:miter/>
                </a:ln>
              </p:spPr>
              <p:style>
                <a:lnRef idx="0"/>
                <a:fillRef idx="0"/>
                <a:effectRef idx="0"/>
                <a:fontRef idx="minor"/>
              </p:style>
            </p:sp>
            <p:sp>
              <p:nvSpPr>
                <p:cNvPr id="398" name="CustomShape 27"/>
                <p:cNvSpPr/>
                <p:nvPr/>
              </p:nvSpPr>
              <p:spPr>
                <a:xfrm>
                  <a:off x="4270680" y="5770440"/>
                  <a:ext cx="1176120" cy="185760"/>
                </a:xfrm>
                <a:custGeom>
                  <a:avLst/>
                  <a:gdLst/>
                  <a:ahLst/>
                  <a:rect l="l" t="t" r="r" b="b"/>
                  <a:pathLst>
                    <a:path w="960" h="144">
                      <a:moveTo>
                        <a:pt x="0" y="144"/>
                      </a:moveTo>
                      <a:lnTo>
                        <a:pt x="240" y="0"/>
                      </a:lnTo>
                      <a:lnTo>
                        <a:pt x="960" y="96"/>
                      </a:lnTo>
                    </a:path>
                  </a:pathLst>
                </a:custGeom>
                <a:noFill/>
                <a:ln w="19080">
                  <a:solidFill>
                    <a:schemeClr val="tx1"/>
                  </a:solidFill>
                  <a:round/>
                </a:ln>
              </p:spPr>
              <p:style>
                <a:lnRef idx="0"/>
                <a:fillRef idx="0"/>
                <a:effectRef idx="0"/>
                <a:fontRef idx="minor"/>
              </p:style>
            </p:sp>
          </p:grpSp>
          <p:sp>
            <p:nvSpPr>
              <p:cNvPr id="399" name="CustomShape 28"/>
              <p:cNvSpPr/>
              <p:nvPr/>
            </p:nvSpPr>
            <p:spPr>
              <a:xfrm>
                <a:off x="3505320" y="5334120"/>
                <a:ext cx="2530440" cy="559800"/>
              </a:xfrm>
              <a:custGeom>
                <a:avLst/>
                <a:gdLst/>
                <a:ahLst/>
                <a:rect l="l" t="t" r="r" b="b"/>
                <a:pathLst>
                  <a:path w="2064" h="432">
                    <a:moveTo>
                      <a:pt x="0" y="432"/>
                    </a:moveTo>
                    <a:lnTo>
                      <a:pt x="384" y="432"/>
                    </a:lnTo>
                    <a:lnTo>
                      <a:pt x="384" y="0"/>
                    </a:lnTo>
                    <a:lnTo>
                      <a:pt x="1824" y="0"/>
                    </a:lnTo>
                    <a:lnTo>
                      <a:pt x="1824" y="432"/>
                    </a:lnTo>
                    <a:lnTo>
                      <a:pt x="2064" y="432"/>
                    </a:lnTo>
                  </a:path>
                </a:pathLst>
              </a:custGeom>
              <a:noFill/>
              <a:ln w="31680">
                <a:solidFill>
                  <a:srgbClr val="ff0000"/>
                </a:solidFill>
                <a:round/>
              </a:ln>
            </p:spPr>
            <p:style>
              <a:lnRef idx="0"/>
              <a:fillRef idx="0"/>
              <a:effectRef idx="0"/>
              <a:fontRef idx="minor"/>
            </p:style>
          </p:sp>
        </p:grpSp>
        <p:sp>
          <p:nvSpPr>
            <p:cNvPr id="400" name="CustomShape 29"/>
            <p:cNvSpPr/>
            <p:nvPr/>
          </p:nvSpPr>
          <p:spPr>
            <a:xfrm>
              <a:off x="6234120" y="5383080"/>
              <a:ext cx="393480" cy="3945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2000" spc="-1" strike="noStrike">
                  <a:solidFill>
                    <a:srgbClr val="000000"/>
                  </a:solidFill>
                  <a:latin typeface="Times New Roman"/>
                  <a:ea typeface="DejaVu Sans"/>
                </a:rPr>
                <a:t>or</a:t>
              </a:r>
              <a:endParaRPr b="0" lang="en-US" sz="2000" spc="-1" strike="noStrike">
                <a:latin typeface="Arial"/>
              </a:endParaRPr>
            </a:p>
          </p:txBody>
        </p:sp>
        <p:sp>
          <p:nvSpPr>
            <p:cNvPr id="401" name="CustomShape 30"/>
            <p:cNvSpPr/>
            <p:nvPr/>
          </p:nvSpPr>
          <p:spPr>
            <a:xfrm>
              <a:off x="201240" y="5334120"/>
              <a:ext cx="3110760" cy="5162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2000" spc="-1" strike="noStrike">
                  <a:solidFill>
                    <a:srgbClr val="000000"/>
                  </a:solidFill>
                  <a:latin typeface="Times New Roman"/>
                  <a:ea typeface="DejaVu Sans"/>
                </a:rPr>
                <a:t>Window function </a:t>
              </a:r>
              <a:r>
                <a:rPr b="0" i="1" lang="en-US" sz="2800" spc="-1" strike="noStrike">
                  <a:solidFill>
                    <a:srgbClr val="000000"/>
                  </a:solidFill>
                  <a:latin typeface="Times New Roman"/>
                  <a:ea typeface="DejaVu Sans"/>
                </a:rPr>
                <a:t>w(x,y)</a:t>
              </a:r>
              <a:r>
                <a:rPr b="0" lang="en-US" sz="2000" spc="-1" strike="noStrike">
                  <a:solidFill>
                    <a:srgbClr val="000000"/>
                  </a:solidFill>
                  <a:latin typeface="Times New Roman"/>
                  <a:ea typeface="DejaVu Sans"/>
                </a:rPr>
                <a:t> =</a:t>
              </a:r>
              <a:endParaRPr b="0" lang="en-US" sz="2000" spc="-1" strike="noStrike">
                <a:latin typeface="Arial"/>
              </a:endParaRPr>
            </a:p>
          </p:txBody>
        </p:sp>
        <p:sp>
          <p:nvSpPr>
            <p:cNvPr id="402" name="CustomShape 31"/>
            <p:cNvSpPr/>
            <p:nvPr/>
          </p:nvSpPr>
          <p:spPr>
            <a:xfrm>
              <a:off x="7180200" y="6145200"/>
              <a:ext cx="1113840" cy="3945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2000" spc="-1" strike="noStrike">
                  <a:solidFill>
                    <a:srgbClr val="000000"/>
                  </a:solidFill>
                  <a:latin typeface="Times New Roman"/>
                  <a:ea typeface="DejaVu Sans"/>
                </a:rPr>
                <a:t>Gaussian</a:t>
              </a:r>
              <a:endParaRPr b="0" lang="en-US" sz="2000" spc="-1" strike="noStrike">
                <a:latin typeface="Arial"/>
              </a:endParaRPr>
            </a:p>
          </p:txBody>
        </p:sp>
        <p:sp>
          <p:nvSpPr>
            <p:cNvPr id="403" name="CustomShape 32"/>
            <p:cNvSpPr/>
            <p:nvPr/>
          </p:nvSpPr>
          <p:spPr>
            <a:xfrm>
              <a:off x="3510720" y="6145200"/>
              <a:ext cx="2496600" cy="3945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2000" spc="-1" strike="noStrike">
                  <a:solidFill>
                    <a:srgbClr val="000000"/>
                  </a:solidFill>
                  <a:latin typeface="Times New Roman"/>
                  <a:ea typeface="DejaVu Sans"/>
                </a:rPr>
                <a:t>1 in window, 0 outside</a:t>
              </a:r>
              <a:endParaRPr b="0" lang="en-US" sz="2000" spc="-1" strike="noStrike">
                <a:latin typeface="Arial"/>
              </a:endParaRPr>
            </a:p>
          </p:txBody>
        </p:sp>
      </p:grpSp>
      <p:sp>
        <p:nvSpPr>
          <p:cNvPr id="404" name="CustomShape 3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05" name="CustomShape 3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F0F55E2-9E17-40C9-BC0C-EF22F57ADB33}"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406" name="" descr=""/>
          <p:cNvPicPr/>
          <p:nvPr/>
        </p:nvPicPr>
        <p:blipFill>
          <a:blip r:embed="rId1"/>
          <a:stretch/>
        </p:blipFill>
        <p:spPr>
          <a:xfrm>
            <a:off x="1219320" y="2514600"/>
            <a:ext cx="6933240" cy="9514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08"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CBB49886-7590-45A7-85D5-91013951B04A}"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409" name="Picture 5" descr=""/>
          <p:cNvPicPr/>
          <p:nvPr/>
        </p:nvPicPr>
        <p:blipFill>
          <a:blip r:embed="rId1"/>
          <a:stretch/>
        </p:blipFill>
        <p:spPr>
          <a:xfrm>
            <a:off x="274320" y="461520"/>
            <a:ext cx="8594280" cy="55378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685800" y="1371600"/>
            <a:ext cx="7770960" cy="495144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241"/>
              </a:spcBef>
            </a:pPr>
            <a:r>
              <a:rPr b="0" lang="en-US" sz="1800" spc="-1" strike="noStrike">
                <a:solidFill>
                  <a:srgbClr val="000000"/>
                </a:solidFill>
                <a:latin typeface="Arial"/>
                <a:ea typeface="DejaVu Sans"/>
              </a:rPr>
              <a:t>Consider shifting the window W by (u,v)</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how do the pixels in W change?</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compare each pixel before and after by</a:t>
            </a:r>
            <a:br/>
            <a:r>
              <a:rPr b="0" lang="en-US" sz="1800" spc="-1" strike="noStrike">
                <a:solidFill>
                  <a:srgbClr val="000000"/>
                </a:solidFill>
                <a:latin typeface="Arial"/>
                <a:ea typeface="DejaVu Sans"/>
              </a:rPr>
              <a:t>summing up the squared differences (SSD)</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this defines an SSD “error” of </a:t>
            </a:r>
            <a:r>
              <a:rPr b="0" i="1" lang="en-US" sz="1800" spc="-1" strike="noStrike">
                <a:solidFill>
                  <a:srgbClr val="000000"/>
                </a:solidFill>
                <a:latin typeface="Arial"/>
                <a:ea typeface="DejaVu Sans"/>
              </a:rPr>
              <a:t>E(u,v)</a:t>
            </a:r>
            <a:r>
              <a:rPr b="0" lang="en-US" sz="1800" spc="-1" strike="noStrike">
                <a:solidFill>
                  <a:srgbClr val="000000"/>
                </a:solidFill>
                <a:latin typeface="Arial"/>
                <a:ea typeface="DejaVu Sans"/>
              </a:rPr>
              <a:t>:</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11" name="CustomShape 2"/>
          <p:cNvSpPr/>
          <p:nvPr/>
        </p:nvSpPr>
        <p:spPr>
          <a:xfrm>
            <a:off x="241200" y="14400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Mathematics</a:t>
            </a:r>
            <a:endParaRPr b="0" lang="en-US" sz="4400" spc="-1" strike="noStrike">
              <a:latin typeface="Arial"/>
            </a:endParaRPr>
          </a:p>
        </p:txBody>
      </p:sp>
      <p:pic>
        <p:nvPicPr>
          <p:cNvPr id="412" name="Picture 35" descr="TP_tmp.emf"/>
          <p:cNvPicPr/>
          <p:nvPr/>
        </p:nvPicPr>
        <p:blipFill>
          <a:blip r:embed="rId1"/>
          <a:stretch/>
        </p:blipFill>
        <p:spPr>
          <a:xfrm>
            <a:off x="560880" y="3685320"/>
            <a:ext cx="6500880" cy="816120"/>
          </a:xfrm>
          <a:prstGeom prst="rect">
            <a:avLst/>
          </a:prstGeom>
          <a:ln>
            <a:noFill/>
          </a:ln>
        </p:spPr>
      </p:pic>
      <p:grpSp>
        <p:nvGrpSpPr>
          <p:cNvPr id="413" name="Group 3"/>
          <p:cNvGrpSpPr/>
          <p:nvPr/>
        </p:nvGrpSpPr>
        <p:grpSpPr>
          <a:xfrm>
            <a:off x="6324480" y="1066680"/>
            <a:ext cx="2360880" cy="2208240"/>
            <a:chOff x="6324480" y="1066680"/>
            <a:chExt cx="2360880" cy="2208240"/>
          </a:xfrm>
        </p:grpSpPr>
        <p:sp>
          <p:nvSpPr>
            <p:cNvPr id="414" name="CustomShape 4"/>
            <p:cNvSpPr/>
            <p:nvPr/>
          </p:nvSpPr>
          <p:spPr>
            <a:xfrm>
              <a:off x="6324480" y="1066680"/>
              <a:ext cx="2360880" cy="2208240"/>
            </a:xfrm>
            <a:prstGeom prst="rect">
              <a:avLst/>
            </a:prstGeom>
            <a:solidFill>
              <a:srgbClr val="c0c0c0"/>
            </a:solidFill>
            <a:ln w="9360">
              <a:solidFill>
                <a:schemeClr val="tx1"/>
              </a:solidFill>
              <a:miter/>
            </a:ln>
          </p:spPr>
          <p:style>
            <a:lnRef idx="0"/>
            <a:fillRef idx="0"/>
            <a:effectRef idx="0"/>
            <a:fontRef idx="minor"/>
          </p:style>
        </p:sp>
        <p:sp>
          <p:nvSpPr>
            <p:cNvPr id="415" name="CustomShape 5"/>
            <p:cNvSpPr/>
            <p:nvPr/>
          </p:nvSpPr>
          <p:spPr>
            <a:xfrm>
              <a:off x="6781680" y="1447920"/>
              <a:ext cx="1598760" cy="1446480"/>
            </a:xfrm>
            <a:custGeom>
              <a:avLst/>
              <a:gdLst/>
              <a:ahLst/>
              <a:rect l="l" t="t" r="r" b="b"/>
              <a:pathLst>
                <a:path w="1008" h="912">
                  <a:moveTo>
                    <a:pt x="0" y="912"/>
                  </a:moveTo>
                  <a:lnTo>
                    <a:pt x="0" y="0"/>
                  </a:lnTo>
                  <a:lnTo>
                    <a:pt x="1008" y="528"/>
                  </a:lnTo>
                </a:path>
              </a:pathLst>
            </a:custGeom>
            <a:noFill/>
            <a:ln w="41400">
              <a:solidFill>
                <a:schemeClr val="tx1"/>
              </a:solidFill>
              <a:round/>
            </a:ln>
          </p:spPr>
          <p:style>
            <a:lnRef idx="0"/>
            <a:fillRef idx="0"/>
            <a:effectRef idx="0"/>
            <a:fontRef idx="minor"/>
          </p:style>
        </p:sp>
      </p:grpSp>
      <p:sp>
        <p:nvSpPr>
          <p:cNvPr id="416" name="CustomShape 6"/>
          <p:cNvSpPr/>
          <p:nvPr/>
        </p:nvSpPr>
        <p:spPr>
          <a:xfrm>
            <a:off x="6508800" y="201780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417" name="CustomShape 7"/>
          <p:cNvSpPr/>
          <p:nvPr/>
        </p:nvSpPr>
        <p:spPr>
          <a:xfrm>
            <a:off x="6705720" y="227340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418" name="CustomShape 8"/>
          <p:cNvSpPr/>
          <p:nvPr/>
        </p:nvSpPr>
        <p:spPr>
          <a:xfrm flipH="1" rot="16200000">
            <a:off x="6479280" y="2046960"/>
            <a:ext cx="254160" cy="195480"/>
          </a:xfrm>
          <a:custGeom>
            <a:avLst/>
            <a:gdLst/>
            <a:ahLst/>
            <a:rect l="l" t="t" r="r" b="b"/>
            <a:pathLst>
              <a:path w="21600" h="21600">
                <a:moveTo>
                  <a:pt x="0" y="0"/>
                </a:moveTo>
                <a:lnTo>
                  <a:pt x="21600" y="21600"/>
                </a:lnTo>
              </a:path>
            </a:pathLst>
          </a:custGeom>
          <a:noFill/>
          <a:ln w="38160">
            <a:solidFill>
              <a:srgbClr val="0066ff"/>
            </a:solidFill>
            <a:round/>
            <a:tailEnd len="med" type="triangle" w="med"/>
          </a:ln>
        </p:spPr>
        <p:style>
          <a:lnRef idx="0"/>
          <a:fillRef idx="0"/>
          <a:effectRef idx="0"/>
          <a:fontRef idx="minor"/>
        </p:style>
      </p:sp>
      <p:sp>
        <p:nvSpPr>
          <p:cNvPr id="419" name="CustomShape 9"/>
          <p:cNvSpPr/>
          <p:nvPr/>
        </p:nvSpPr>
        <p:spPr>
          <a:xfrm>
            <a:off x="6134400" y="2013120"/>
            <a:ext cx="396360" cy="336240"/>
          </a:xfrm>
          <a:prstGeom prst="rect">
            <a:avLst/>
          </a:prstGeom>
          <a:noFill/>
          <a:ln>
            <a:noFill/>
          </a:ln>
        </p:spPr>
        <p:style>
          <a:lnRef idx="0"/>
          <a:fillRef idx="0"/>
          <a:effectRef idx="0"/>
          <a:fontRef idx="minor"/>
        </p:style>
        <p:txBody>
          <a:bodyPr wrap="none" lIns="90000" rIns="90000" tIns="45000" bIns="45000">
            <a:spAutoFit/>
          </a:bodyPr>
          <a:p>
            <a:pPr>
              <a:lnSpc>
                <a:spcPct val="90000"/>
              </a:lnSpc>
              <a:spcBef>
                <a:spcPts val="241"/>
              </a:spcBef>
            </a:pPr>
            <a:r>
              <a:rPr b="0" lang="en-US" sz="1800" spc="-1" strike="noStrike">
                <a:solidFill>
                  <a:srgbClr val="000000"/>
                </a:solidFill>
                <a:latin typeface="Arial"/>
                <a:ea typeface="DejaVu Sans"/>
              </a:rPr>
              <a:t>W</a:t>
            </a:r>
            <a:endParaRPr b="0" lang="en-US" sz="1800" spc="-1" strike="noStrike">
              <a:latin typeface="Arial"/>
            </a:endParaRPr>
          </a:p>
        </p:txBody>
      </p:sp>
      <p:sp>
        <p:nvSpPr>
          <p:cNvPr id="420" name="CustomShape 10"/>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21" name="CustomShape 11"/>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E525117-75C6-495E-A915-6AA18720EED7}"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685800" y="1295280"/>
            <a:ext cx="8151840" cy="472284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241"/>
              </a:spcBef>
            </a:pPr>
            <a:r>
              <a:rPr b="0" lang="en-US" sz="1800" spc="-1" strike="noStrike">
                <a:solidFill>
                  <a:srgbClr val="000000"/>
                </a:solidFill>
                <a:latin typeface="Arial"/>
                <a:ea typeface="DejaVu Sans"/>
              </a:rPr>
              <a:t>Taylor Series expansion of I:</a:t>
            </a:r>
            <a:endParaRPr b="0" lang="en-US" sz="1800" spc="-1" strike="noStrike">
              <a:latin typeface="Arial"/>
            </a:endParaRPr>
          </a:p>
          <a:p>
            <a:pPr marL="343080" indent="-341640">
              <a:lnSpc>
                <a:spcPct val="100000"/>
              </a:lnSpc>
              <a:spcBef>
                <a:spcPts val="241"/>
              </a:spcBef>
            </a:pPr>
            <a:endParaRPr b="0" lang="en-US" sz="1800" spc="-1" strike="noStrike">
              <a:latin typeface="Arial"/>
            </a:endParaRPr>
          </a:p>
          <a:p>
            <a:pPr marL="343080" indent="-341640">
              <a:lnSpc>
                <a:spcPct val="100000"/>
              </a:lnSpc>
              <a:spcBef>
                <a:spcPts val="241"/>
              </a:spcBef>
            </a:pPr>
            <a:endParaRPr b="0" lang="en-US" sz="1800" spc="-1" strike="noStrike">
              <a:latin typeface="Arial"/>
            </a:endParaRPr>
          </a:p>
          <a:p>
            <a:pPr marL="343080" indent="-341640">
              <a:lnSpc>
                <a:spcPct val="100000"/>
              </a:lnSpc>
              <a:spcBef>
                <a:spcPts val="241"/>
              </a:spcBef>
            </a:pPr>
            <a:r>
              <a:rPr b="0" lang="en-US" sz="1800" spc="-1" strike="noStrike">
                <a:solidFill>
                  <a:srgbClr val="000000"/>
                </a:solidFill>
                <a:latin typeface="Arial"/>
                <a:ea typeface="DejaVu Sans"/>
              </a:rPr>
              <a:t>If the motion (u, v) is small, then first order approx is good</a:t>
            </a:r>
            <a:endParaRPr b="0" lang="en-US" sz="1800" spc="-1" strike="noStrike">
              <a:latin typeface="Arial"/>
            </a:endParaRPr>
          </a:p>
          <a:p>
            <a:pPr marL="343080" indent="-341640">
              <a:lnSpc>
                <a:spcPct val="100000"/>
              </a:lnSpc>
              <a:spcBef>
                <a:spcPts val="241"/>
              </a:spcBef>
            </a:pPr>
            <a:endParaRPr b="0" lang="en-US" sz="1800" spc="-1" strike="noStrike">
              <a:latin typeface="Arial"/>
            </a:endParaRPr>
          </a:p>
          <a:p>
            <a:pPr marL="343080" indent="-341640">
              <a:lnSpc>
                <a:spcPct val="100000"/>
              </a:lnSpc>
              <a:spcBef>
                <a:spcPts val="241"/>
              </a:spcBef>
            </a:pPr>
            <a:endParaRPr b="0" lang="en-US" sz="1800" spc="-1" strike="noStrike">
              <a:latin typeface="Arial"/>
            </a:endParaRPr>
          </a:p>
          <a:p>
            <a:pPr marL="343080" indent="-341640">
              <a:lnSpc>
                <a:spcPct val="100000"/>
              </a:lnSpc>
              <a:spcBef>
                <a:spcPts val="241"/>
              </a:spcBef>
            </a:pPr>
            <a:endParaRPr b="0" lang="en-US" sz="1800" spc="-1" strike="noStrike">
              <a:latin typeface="Arial"/>
            </a:endParaRPr>
          </a:p>
          <a:p>
            <a:pPr marL="343080" indent="-341640">
              <a:lnSpc>
                <a:spcPct val="100000"/>
              </a:lnSpc>
              <a:spcBef>
                <a:spcPts val="241"/>
              </a:spcBef>
            </a:pPr>
            <a:endParaRPr b="0" lang="en-US" sz="1800" spc="-1" strike="noStrike">
              <a:latin typeface="Arial"/>
            </a:endParaRPr>
          </a:p>
          <a:p>
            <a:pPr marL="343080" indent="-341640">
              <a:lnSpc>
                <a:spcPct val="100000"/>
              </a:lnSpc>
              <a:spcBef>
                <a:spcPts val="241"/>
              </a:spcBef>
            </a:pPr>
            <a:endParaRPr b="0" lang="en-US" sz="1800" spc="-1" strike="noStrike">
              <a:latin typeface="Arial"/>
            </a:endParaRPr>
          </a:p>
          <a:p>
            <a:pPr marL="343080" indent="-341640">
              <a:lnSpc>
                <a:spcPct val="100000"/>
              </a:lnSpc>
              <a:spcBef>
                <a:spcPts val="241"/>
              </a:spcBef>
            </a:pPr>
            <a:endParaRPr b="0" lang="en-US" sz="1800" spc="-1" strike="noStrike">
              <a:latin typeface="Arial"/>
            </a:endParaRPr>
          </a:p>
          <a:p>
            <a:pPr marL="343080" indent="-341640">
              <a:lnSpc>
                <a:spcPct val="100000"/>
              </a:lnSpc>
              <a:spcBef>
                <a:spcPts val="241"/>
              </a:spcBef>
            </a:pPr>
            <a:endParaRPr b="0" lang="en-US" sz="1800" spc="-1" strike="noStrike">
              <a:latin typeface="Arial"/>
            </a:endParaRPr>
          </a:p>
          <a:p>
            <a:pPr marL="343080" indent="-341640">
              <a:lnSpc>
                <a:spcPct val="100000"/>
              </a:lnSpc>
              <a:spcBef>
                <a:spcPts val="241"/>
              </a:spcBef>
            </a:pPr>
            <a:r>
              <a:rPr b="0" lang="en-US" sz="1800" spc="-1" strike="noStrike">
                <a:solidFill>
                  <a:srgbClr val="000000"/>
                </a:solidFill>
                <a:latin typeface="Arial"/>
                <a:ea typeface="DejaVu Sans"/>
              </a:rPr>
              <a:t>Plugging this into the formula on the previous slide…</a:t>
            </a:r>
            <a:endParaRPr b="0" lang="en-US" sz="1800" spc="-1" strike="noStrike">
              <a:latin typeface="Arial"/>
            </a:endParaRPr>
          </a:p>
          <a:p>
            <a:pPr marL="343080" indent="-341640">
              <a:lnSpc>
                <a:spcPct val="100000"/>
              </a:lnSpc>
              <a:spcBef>
                <a:spcPts val="360"/>
              </a:spcBef>
            </a:pPr>
            <a:endParaRPr b="0" lang="en-US" sz="1800" spc="-1" strike="noStrike">
              <a:latin typeface="Arial"/>
            </a:endParaRPr>
          </a:p>
        </p:txBody>
      </p:sp>
      <p:sp>
        <p:nvSpPr>
          <p:cNvPr id="423" name="CustomShape 2"/>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Small motion assumption</a:t>
            </a:r>
            <a:endParaRPr b="0" lang="en-US" sz="4400" spc="-1" strike="noStrike">
              <a:latin typeface="Arial"/>
            </a:endParaRPr>
          </a:p>
        </p:txBody>
      </p:sp>
      <p:pic>
        <p:nvPicPr>
          <p:cNvPr id="424" name="Content Placeholder 10" descr="Edittex"/>
          <p:cNvPicPr/>
          <p:nvPr/>
        </p:nvPicPr>
        <p:blipFill>
          <a:blip r:embed="rId1"/>
          <a:stretch/>
        </p:blipFill>
        <p:spPr>
          <a:xfrm>
            <a:off x="838080" y="2881440"/>
            <a:ext cx="5256360" cy="470160"/>
          </a:xfrm>
          <a:prstGeom prst="rect">
            <a:avLst/>
          </a:prstGeom>
          <a:ln>
            <a:noFill/>
          </a:ln>
        </p:spPr>
      </p:pic>
      <p:pic>
        <p:nvPicPr>
          <p:cNvPr id="425" name="Picture 14" descr="Edittex"/>
          <p:cNvPicPr/>
          <p:nvPr/>
        </p:nvPicPr>
        <p:blipFill>
          <a:blip r:embed="rId2"/>
          <a:stretch/>
        </p:blipFill>
        <p:spPr>
          <a:xfrm>
            <a:off x="990720" y="1662120"/>
            <a:ext cx="7790040" cy="470160"/>
          </a:xfrm>
          <a:prstGeom prst="rect">
            <a:avLst/>
          </a:prstGeom>
          <a:ln>
            <a:noFill/>
          </a:ln>
        </p:spPr>
      </p:pic>
      <p:pic>
        <p:nvPicPr>
          <p:cNvPr id="426" name="Picture 22" descr="Edittex"/>
          <p:cNvPicPr/>
          <p:nvPr/>
        </p:nvPicPr>
        <p:blipFill>
          <a:blip r:embed="rId3"/>
          <a:stretch/>
        </p:blipFill>
        <p:spPr>
          <a:xfrm>
            <a:off x="3070080" y="3562200"/>
            <a:ext cx="3252960" cy="779760"/>
          </a:xfrm>
          <a:prstGeom prst="rect">
            <a:avLst/>
          </a:prstGeom>
          <a:ln>
            <a:noFill/>
          </a:ln>
        </p:spPr>
      </p:pic>
      <p:pic>
        <p:nvPicPr>
          <p:cNvPr id="427" name="Picture 7" descr="Edittex"/>
          <p:cNvPicPr/>
          <p:nvPr/>
        </p:nvPicPr>
        <p:blipFill>
          <a:blip r:embed="rId4"/>
          <a:stretch/>
        </p:blipFill>
        <p:spPr>
          <a:xfrm>
            <a:off x="5298120" y="5173560"/>
            <a:ext cx="2656080" cy="403200"/>
          </a:xfrm>
          <a:prstGeom prst="rect">
            <a:avLst/>
          </a:prstGeom>
          <a:ln>
            <a:noFill/>
          </a:ln>
        </p:spPr>
      </p:pic>
      <p:sp>
        <p:nvSpPr>
          <p:cNvPr id="428"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29"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F09FB7D-B306-48B0-8C59-84309C2EA9FF}"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685800" y="1295280"/>
            <a:ext cx="7770960" cy="46468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241"/>
              </a:spcBef>
            </a:pPr>
            <a:r>
              <a:rPr b="0" lang="en-US" sz="1800" spc="-1" strike="noStrike">
                <a:solidFill>
                  <a:srgbClr val="000000"/>
                </a:solidFill>
                <a:latin typeface="Arial"/>
                <a:ea typeface="DejaVu Sans"/>
              </a:rPr>
              <a:t>Consider shifting the window W by (u, v)</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how do the pixels in W change?</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compare each pixel before and after by</a:t>
            </a:r>
            <a:br/>
            <a:r>
              <a:rPr b="0" lang="en-US" sz="1800" spc="-1" strike="noStrike">
                <a:solidFill>
                  <a:srgbClr val="000000"/>
                </a:solidFill>
                <a:latin typeface="Arial"/>
                <a:ea typeface="DejaVu Sans"/>
              </a:rPr>
              <a:t>summing up the squared differences</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this defines an “error” of E(u,v):</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431" name="CustomShape 2"/>
          <p:cNvSpPr/>
          <p:nvPr/>
        </p:nvSpPr>
        <p:spPr>
          <a:xfrm>
            <a:off x="61200" y="18000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Mathematics</a:t>
            </a:r>
            <a:endParaRPr b="0" lang="en-US" sz="4400" spc="-1" strike="noStrike">
              <a:latin typeface="Arial"/>
            </a:endParaRPr>
          </a:p>
        </p:txBody>
      </p:sp>
      <p:pic>
        <p:nvPicPr>
          <p:cNvPr id="432" name="Picture 18" descr="TP_tmp.emf"/>
          <p:cNvPicPr/>
          <p:nvPr/>
        </p:nvPicPr>
        <p:blipFill>
          <a:blip r:embed="rId1"/>
          <a:stretch/>
        </p:blipFill>
        <p:spPr>
          <a:xfrm>
            <a:off x="507960" y="3352680"/>
            <a:ext cx="8101080" cy="3232440"/>
          </a:xfrm>
          <a:prstGeom prst="rect">
            <a:avLst/>
          </a:prstGeom>
          <a:ln>
            <a:noFill/>
          </a:ln>
        </p:spPr>
      </p:pic>
      <p:grpSp>
        <p:nvGrpSpPr>
          <p:cNvPr id="433" name="Group 3"/>
          <p:cNvGrpSpPr/>
          <p:nvPr/>
        </p:nvGrpSpPr>
        <p:grpSpPr>
          <a:xfrm>
            <a:off x="6324480" y="1066680"/>
            <a:ext cx="2360880" cy="2208240"/>
            <a:chOff x="6324480" y="1066680"/>
            <a:chExt cx="2360880" cy="2208240"/>
          </a:xfrm>
        </p:grpSpPr>
        <p:sp>
          <p:nvSpPr>
            <p:cNvPr id="434" name="CustomShape 4"/>
            <p:cNvSpPr/>
            <p:nvPr/>
          </p:nvSpPr>
          <p:spPr>
            <a:xfrm>
              <a:off x="6324480" y="1066680"/>
              <a:ext cx="2360880" cy="2208240"/>
            </a:xfrm>
            <a:prstGeom prst="rect">
              <a:avLst/>
            </a:prstGeom>
            <a:solidFill>
              <a:srgbClr val="c0c0c0"/>
            </a:solidFill>
            <a:ln w="9360">
              <a:solidFill>
                <a:schemeClr val="tx1"/>
              </a:solidFill>
              <a:miter/>
            </a:ln>
          </p:spPr>
          <p:style>
            <a:lnRef idx="0"/>
            <a:fillRef idx="0"/>
            <a:effectRef idx="0"/>
            <a:fontRef idx="minor"/>
          </p:style>
        </p:sp>
        <p:sp>
          <p:nvSpPr>
            <p:cNvPr id="435" name="CustomShape 5"/>
            <p:cNvSpPr/>
            <p:nvPr/>
          </p:nvSpPr>
          <p:spPr>
            <a:xfrm>
              <a:off x="6781680" y="1447920"/>
              <a:ext cx="1598760" cy="1446480"/>
            </a:xfrm>
            <a:custGeom>
              <a:avLst/>
              <a:gdLst/>
              <a:ahLst/>
              <a:rect l="l" t="t" r="r" b="b"/>
              <a:pathLst>
                <a:path w="1008" h="912">
                  <a:moveTo>
                    <a:pt x="0" y="912"/>
                  </a:moveTo>
                  <a:lnTo>
                    <a:pt x="0" y="0"/>
                  </a:lnTo>
                  <a:lnTo>
                    <a:pt x="1008" y="528"/>
                  </a:lnTo>
                </a:path>
              </a:pathLst>
            </a:custGeom>
            <a:noFill/>
            <a:ln w="41400">
              <a:solidFill>
                <a:schemeClr val="tx1"/>
              </a:solidFill>
              <a:round/>
            </a:ln>
          </p:spPr>
          <p:style>
            <a:lnRef idx="0"/>
            <a:fillRef idx="0"/>
            <a:effectRef idx="0"/>
            <a:fontRef idx="minor"/>
          </p:style>
        </p:sp>
      </p:grpSp>
      <p:sp>
        <p:nvSpPr>
          <p:cNvPr id="436" name="CustomShape 6"/>
          <p:cNvSpPr/>
          <p:nvPr/>
        </p:nvSpPr>
        <p:spPr>
          <a:xfrm>
            <a:off x="6508800" y="201780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437" name="CustomShape 7"/>
          <p:cNvSpPr/>
          <p:nvPr/>
        </p:nvSpPr>
        <p:spPr>
          <a:xfrm>
            <a:off x="6705720" y="2273400"/>
            <a:ext cx="484200" cy="468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438" name="CustomShape 8"/>
          <p:cNvSpPr/>
          <p:nvPr/>
        </p:nvSpPr>
        <p:spPr>
          <a:xfrm flipH="1" rot="16200000">
            <a:off x="6479280" y="2046960"/>
            <a:ext cx="254160" cy="195480"/>
          </a:xfrm>
          <a:custGeom>
            <a:avLst/>
            <a:gdLst/>
            <a:ahLst/>
            <a:rect l="l" t="t" r="r" b="b"/>
            <a:pathLst>
              <a:path w="21600" h="21600">
                <a:moveTo>
                  <a:pt x="0" y="0"/>
                </a:moveTo>
                <a:lnTo>
                  <a:pt x="21600" y="21600"/>
                </a:lnTo>
              </a:path>
            </a:pathLst>
          </a:custGeom>
          <a:noFill/>
          <a:ln w="38160">
            <a:solidFill>
              <a:srgbClr val="0066ff"/>
            </a:solidFill>
            <a:round/>
            <a:tailEnd len="med" type="triangle" w="med"/>
          </a:ln>
        </p:spPr>
        <p:style>
          <a:lnRef idx="0"/>
          <a:fillRef idx="0"/>
          <a:effectRef idx="0"/>
          <a:fontRef idx="minor"/>
        </p:style>
      </p:sp>
      <p:sp>
        <p:nvSpPr>
          <p:cNvPr id="439" name="CustomShape 9"/>
          <p:cNvSpPr/>
          <p:nvPr/>
        </p:nvSpPr>
        <p:spPr>
          <a:xfrm>
            <a:off x="6134400" y="2013120"/>
            <a:ext cx="396360" cy="336240"/>
          </a:xfrm>
          <a:prstGeom prst="rect">
            <a:avLst/>
          </a:prstGeom>
          <a:noFill/>
          <a:ln>
            <a:noFill/>
          </a:ln>
        </p:spPr>
        <p:style>
          <a:lnRef idx="0"/>
          <a:fillRef idx="0"/>
          <a:effectRef idx="0"/>
          <a:fontRef idx="minor"/>
        </p:style>
        <p:txBody>
          <a:bodyPr wrap="none" lIns="90000" rIns="90000" tIns="45000" bIns="45000">
            <a:spAutoFit/>
          </a:bodyPr>
          <a:p>
            <a:pPr>
              <a:lnSpc>
                <a:spcPct val="90000"/>
              </a:lnSpc>
              <a:spcBef>
                <a:spcPts val="241"/>
              </a:spcBef>
            </a:pPr>
            <a:r>
              <a:rPr b="0" lang="en-US" sz="1800" spc="-1" strike="noStrike">
                <a:solidFill>
                  <a:srgbClr val="000000"/>
                </a:solidFill>
                <a:latin typeface="Arial"/>
                <a:ea typeface="DejaVu Sans"/>
              </a:rPr>
              <a:t>W</a:t>
            </a:r>
            <a:endParaRPr b="0" lang="en-US" sz="1800" spc="-1" strike="noStrike">
              <a:latin typeface="Arial"/>
            </a:endParaRPr>
          </a:p>
        </p:txBody>
      </p:sp>
      <p:sp>
        <p:nvSpPr>
          <p:cNvPr id="440" name="CustomShape 10"/>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41" name="CustomShape 11"/>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F61648A-991B-45A9-8724-F5D0CDD87F7C}"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Arial"/>
                <a:ea typeface="DejaVu Sans"/>
              </a:rPr>
              <a:t>Overview</a:t>
            </a:r>
            <a:endParaRPr b="0" lang="en-US" sz="4400" spc="-1" strike="noStrike">
              <a:latin typeface="Arial"/>
            </a:endParaRPr>
          </a:p>
        </p:txBody>
      </p:sp>
      <p:sp>
        <p:nvSpPr>
          <p:cNvPr id="165"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90000"/>
              </a:lnSpc>
              <a:spcBef>
                <a:spcPts val="479"/>
              </a:spcBef>
              <a:buClr>
                <a:srgbClr val="000000"/>
              </a:buClr>
              <a:buFont typeface="Symbol"/>
              <a:buChar char=""/>
            </a:pPr>
            <a:r>
              <a:rPr b="0" lang="en-US" sz="2400" spc="-1" strike="noStrike">
                <a:solidFill>
                  <a:srgbClr val="000000"/>
                </a:solidFill>
                <a:latin typeface="Arial"/>
                <a:ea typeface="DejaVu Sans"/>
              </a:rPr>
              <a:t>Image Matching and local features</a:t>
            </a:r>
            <a:endParaRPr b="0" lang="en-US" sz="2400" spc="-1" strike="noStrike">
              <a:latin typeface="Arial"/>
            </a:endParaRPr>
          </a:p>
          <a:p>
            <a:pPr marL="343080" indent="-341640">
              <a:lnSpc>
                <a:spcPct val="90000"/>
              </a:lnSpc>
              <a:spcBef>
                <a:spcPts val="479"/>
              </a:spcBef>
              <a:buClr>
                <a:srgbClr val="000000"/>
              </a:buClr>
              <a:buFont typeface="Symbol"/>
              <a:buChar char=""/>
            </a:pPr>
            <a:r>
              <a:rPr b="0" lang="en-US" sz="2400" spc="-1" strike="noStrike">
                <a:solidFill>
                  <a:srgbClr val="000000"/>
                </a:solidFill>
                <a:latin typeface="Arial"/>
                <a:ea typeface="DejaVu Sans"/>
              </a:rPr>
              <a:t>Harris corner detector</a:t>
            </a:r>
            <a:endParaRPr b="0" lang="en-US" sz="2400" spc="-1" strike="noStrike">
              <a:latin typeface="Arial"/>
            </a:endParaRPr>
          </a:p>
          <a:p>
            <a:pPr marL="343080" indent="-341640">
              <a:lnSpc>
                <a:spcPct val="90000"/>
              </a:lnSpc>
              <a:spcBef>
                <a:spcPts val="479"/>
              </a:spcBef>
              <a:buClr>
                <a:srgbClr val="000000"/>
              </a:buClr>
              <a:buFont typeface="Symbol"/>
              <a:buChar char=""/>
            </a:pPr>
            <a:r>
              <a:rPr b="0" lang="en-US" sz="2400" spc="-1" strike="noStrike">
                <a:solidFill>
                  <a:srgbClr val="000000"/>
                </a:solidFill>
                <a:latin typeface="Arial"/>
                <a:ea typeface="DejaVu Sans"/>
              </a:rPr>
              <a:t>LOG/ DOG blob detector</a:t>
            </a:r>
            <a:endParaRPr b="0" lang="en-US" sz="2400" spc="-1" strike="noStrike">
              <a:latin typeface="Arial"/>
            </a:endParaRPr>
          </a:p>
          <a:p>
            <a:pPr marL="343080" indent="-341640">
              <a:lnSpc>
                <a:spcPct val="90000"/>
              </a:lnSpc>
              <a:spcBef>
                <a:spcPts val="479"/>
              </a:spcBef>
              <a:buClr>
                <a:srgbClr val="000000"/>
              </a:buClr>
              <a:buFont typeface="Symbol"/>
              <a:buChar char=""/>
            </a:pPr>
            <a:r>
              <a:rPr b="0" lang="en-US" sz="2400" spc="-1" strike="noStrike">
                <a:solidFill>
                  <a:srgbClr val="000000"/>
                </a:solidFill>
                <a:latin typeface="Arial"/>
                <a:ea typeface="DejaVu Sans"/>
              </a:rPr>
              <a:t>Scale-invariant feature transform (SIFT)</a:t>
            </a:r>
            <a:endParaRPr b="0" lang="en-US" sz="2400" spc="-1" strike="noStrike">
              <a:latin typeface="Arial"/>
            </a:endParaRPr>
          </a:p>
          <a:p>
            <a:pPr>
              <a:lnSpc>
                <a:spcPct val="90000"/>
              </a:lnSpc>
              <a:spcBef>
                <a:spcPts val="479"/>
              </a:spcBef>
            </a:pPr>
            <a:endParaRPr b="0" lang="en-US" sz="2400" spc="-1" strike="noStrike">
              <a:latin typeface="Arial"/>
            </a:endParaRPr>
          </a:p>
        </p:txBody>
      </p:sp>
      <p:sp>
        <p:nvSpPr>
          <p:cNvPr id="166"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167"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153B1366-50BA-49A5-86A0-65CDD0304155}"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Mathematics</a:t>
            </a:r>
            <a:endParaRPr b="0" lang="en-US" sz="4400" spc="-1" strike="noStrike">
              <a:latin typeface="Arial"/>
            </a:endParaRPr>
          </a:p>
        </p:txBody>
      </p:sp>
      <p:sp>
        <p:nvSpPr>
          <p:cNvPr id="443"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44"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177DB699-6E08-471A-910B-CBACF434414A}"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445" name="Picture 5" descr=""/>
          <p:cNvPicPr/>
          <p:nvPr/>
        </p:nvPicPr>
        <p:blipFill>
          <a:blip r:embed="rId1"/>
          <a:stretch/>
        </p:blipFill>
        <p:spPr>
          <a:xfrm>
            <a:off x="274320" y="1361880"/>
            <a:ext cx="8503200" cy="51897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Mathematics</a:t>
            </a:r>
            <a:endParaRPr b="0" lang="en-US" sz="4400" spc="-1" strike="noStrike">
              <a:latin typeface="Arial"/>
            </a:endParaRPr>
          </a:p>
        </p:txBody>
      </p:sp>
      <p:sp>
        <p:nvSpPr>
          <p:cNvPr id="447" name="CustomShape 2"/>
          <p:cNvSpPr/>
          <p:nvPr/>
        </p:nvSpPr>
        <p:spPr>
          <a:xfrm>
            <a:off x="457200" y="1752480"/>
            <a:ext cx="853308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0" lang="en-US" sz="2000" spc="-1" strike="noStrike">
                <a:solidFill>
                  <a:srgbClr val="000000"/>
                </a:solidFill>
                <a:latin typeface="Arial"/>
                <a:ea typeface="DejaVu Sans"/>
              </a:rPr>
              <a:t>For small shifts [</a:t>
            </a:r>
            <a:r>
              <a:rPr b="0" i="1" lang="en-US" sz="2000" spc="-1" strike="noStrike">
                <a:solidFill>
                  <a:srgbClr val="000000"/>
                </a:solidFill>
                <a:latin typeface="Arial"/>
                <a:ea typeface="DejaVu Sans"/>
              </a:rPr>
              <a:t>u,v</a:t>
            </a:r>
            <a:r>
              <a:rPr b="0" lang="en-US" sz="2000" spc="-1" strike="noStrike">
                <a:solidFill>
                  <a:srgbClr val="000000"/>
                </a:solidFill>
                <a:latin typeface="Arial"/>
                <a:ea typeface="DejaVu Sans"/>
              </a:rPr>
              <a:t>] we have the following approximation:</a:t>
            </a:r>
            <a:endParaRPr b="0" lang="en-US" sz="2000" spc="-1" strike="noStrike">
              <a:latin typeface="Arial"/>
            </a:endParaRPr>
          </a:p>
        </p:txBody>
      </p:sp>
      <p:sp>
        <p:nvSpPr>
          <p:cNvPr id="448" name="CustomShape 3"/>
          <p:cNvSpPr/>
          <p:nvPr/>
        </p:nvSpPr>
        <p:spPr>
          <a:xfrm>
            <a:off x="609480" y="4191120"/>
            <a:ext cx="853308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0" lang="en-US" sz="2000" spc="-1" strike="noStrike">
                <a:solidFill>
                  <a:srgbClr val="000000"/>
                </a:solidFill>
                <a:latin typeface="Arial"/>
                <a:ea typeface="DejaVu Sans"/>
              </a:rPr>
              <a:t>where </a:t>
            </a:r>
            <a:r>
              <a:rPr b="0" i="1" lang="en-US" sz="2000" spc="-1" strike="noStrike">
                <a:solidFill>
                  <a:srgbClr val="000000"/>
                </a:solidFill>
                <a:latin typeface="Arial"/>
                <a:ea typeface="DejaVu Sans"/>
              </a:rPr>
              <a:t>M</a:t>
            </a:r>
            <a:r>
              <a:rPr b="0" lang="en-US" sz="2000" spc="-1" strike="noStrike">
                <a:solidFill>
                  <a:srgbClr val="000000"/>
                </a:solidFill>
                <a:latin typeface="Arial"/>
                <a:ea typeface="DejaVu Sans"/>
              </a:rPr>
              <a:t> is a 2</a:t>
            </a:r>
            <a:r>
              <a:rPr b="0" lang="en-US" sz="2000" spc="-1" strike="noStrike">
                <a:solidFill>
                  <a:srgbClr val="000000"/>
                </a:solidFill>
                <a:latin typeface="Symbol"/>
                <a:ea typeface="DejaVu Sans"/>
              </a:rPr>
              <a:t></a:t>
            </a:r>
            <a:r>
              <a:rPr b="0" lang="en-US" sz="2000" spc="-1" strike="noStrike">
                <a:solidFill>
                  <a:srgbClr val="000000"/>
                </a:solidFill>
                <a:latin typeface="Arial"/>
                <a:ea typeface="DejaVu Sans"/>
              </a:rPr>
              <a:t>2 matrix computed from image derivatives:</a:t>
            </a:r>
            <a:endParaRPr b="0" lang="en-US" sz="2000" spc="-1" strike="noStrike">
              <a:latin typeface="Arial"/>
            </a:endParaRPr>
          </a:p>
        </p:txBody>
      </p:sp>
      <p:sp>
        <p:nvSpPr>
          <p:cNvPr id="449" name="CustomShape 4"/>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50" name="CustomShape 5"/>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FB96940-EE5D-49A8-B169-7E05C5B0B814}"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451" name="" descr=""/>
          <p:cNvPicPr/>
          <p:nvPr/>
        </p:nvPicPr>
        <p:blipFill>
          <a:blip r:embed="rId1"/>
          <a:stretch/>
        </p:blipFill>
        <p:spPr>
          <a:xfrm>
            <a:off x="2514600" y="2514600"/>
            <a:ext cx="3745440" cy="1141920"/>
          </a:xfrm>
          <a:prstGeom prst="rect">
            <a:avLst/>
          </a:prstGeom>
          <a:ln>
            <a:noFill/>
          </a:ln>
        </p:spPr>
      </p:pic>
      <p:pic>
        <p:nvPicPr>
          <p:cNvPr id="452" name="" descr=""/>
          <p:cNvPicPr/>
          <p:nvPr/>
        </p:nvPicPr>
        <p:blipFill>
          <a:blip r:embed="rId2"/>
          <a:stretch/>
        </p:blipFill>
        <p:spPr>
          <a:xfrm>
            <a:off x="2362320" y="4724280"/>
            <a:ext cx="4418640" cy="12690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04E5DB0-ED65-4A09-B37F-41007117487F}" type="slidenum">
              <a:rPr b="0" lang="en-US" sz="1400" spc="-1" strike="noStrike">
                <a:solidFill>
                  <a:srgbClr val="000000"/>
                </a:solidFill>
                <a:latin typeface="Arial"/>
                <a:ea typeface="DejaVu Sans"/>
              </a:rPr>
              <a:t>&lt;number&gt;</a:t>
            </a:fld>
            <a:endParaRPr b="0" lang="en-US" sz="1400" spc="-1" strike="noStrike">
              <a:latin typeface="Arial"/>
            </a:endParaRPr>
          </a:p>
        </p:txBody>
      </p:sp>
      <p:sp>
        <p:nvSpPr>
          <p:cNvPr id="454" name="CustomShape 2"/>
          <p:cNvSpPr/>
          <p:nvPr/>
        </p:nvSpPr>
        <p:spPr>
          <a:xfrm>
            <a:off x="0" y="426960"/>
            <a:ext cx="8990280" cy="669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Mathematics</a:t>
            </a:r>
            <a:endParaRPr b="0" lang="en-US" sz="4400" spc="-1" strike="noStrike">
              <a:latin typeface="Arial"/>
            </a:endParaRPr>
          </a:p>
        </p:txBody>
      </p:sp>
      <p:sp>
        <p:nvSpPr>
          <p:cNvPr id="455" name="CustomShape 3"/>
          <p:cNvSpPr/>
          <p:nvPr/>
        </p:nvSpPr>
        <p:spPr>
          <a:xfrm>
            <a:off x="2274840" y="6188040"/>
            <a:ext cx="182880" cy="455760"/>
          </a:xfrm>
          <a:prstGeom prst="rect">
            <a:avLst/>
          </a:prstGeom>
          <a:noFill/>
          <a:ln w="19080">
            <a:noFill/>
          </a:ln>
        </p:spPr>
        <p:style>
          <a:lnRef idx="0"/>
          <a:fillRef idx="0"/>
          <a:effectRef idx="0"/>
          <a:fontRef idx="minor"/>
        </p:style>
      </p:sp>
      <p:sp>
        <p:nvSpPr>
          <p:cNvPr id="456" name="CustomShape 4"/>
          <p:cNvSpPr/>
          <p:nvPr/>
        </p:nvSpPr>
        <p:spPr>
          <a:xfrm>
            <a:off x="2340000" y="6170760"/>
            <a:ext cx="182880" cy="455760"/>
          </a:xfrm>
          <a:prstGeom prst="rect">
            <a:avLst/>
          </a:prstGeom>
          <a:noFill/>
          <a:ln w="19080">
            <a:noFill/>
          </a:ln>
        </p:spPr>
        <p:style>
          <a:lnRef idx="0"/>
          <a:fillRef idx="0"/>
          <a:effectRef idx="0"/>
          <a:fontRef idx="minor"/>
        </p:style>
      </p:sp>
      <p:sp>
        <p:nvSpPr>
          <p:cNvPr id="457" name="CustomShape 5"/>
          <p:cNvSpPr/>
          <p:nvPr/>
        </p:nvSpPr>
        <p:spPr>
          <a:xfrm>
            <a:off x="2912760" y="3746520"/>
            <a:ext cx="3586320" cy="455400"/>
          </a:xfrm>
          <a:prstGeom prst="rect">
            <a:avLst/>
          </a:prstGeom>
          <a:noFill/>
          <a:ln w="19080">
            <a:noFill/>
          </a:ln>
        </p:spPr>
        <p:style>
          <a:lnRef idx="0"/>
          <a:fillRef idx="0"/>
          <a:effectRef idx="0"/>
          <a:fontRef idx="minor"/>
        </p:style>
        <p:txBody>
          <a:bodyPr wrap="none" lIns="90000" rIns="90000" tIns="45000" bIns="45000" anchor="ctr">
            <a:spAutoFit/>
          </a:bodyPr>
          <a:p>
            <a:pPr>
              <a:lnSpc>
                <a:spcPct val="100000"/>
              </a:lnSpc>
            </a:pPr>
            <a:r>
              <a:rPr b="0" lang="en-US" sz="2400" spc="-1" strike="noStrike">
                <a:solidFill>
                  <a:srgbClr val="000000"/>
                </a:solidFill>
                <a:latin typeface="Arial"/>
                <a:ea typeface="DejaVu Sans"/>
              </a:rPr>
              <a:t>Auto-correlation matrix M</a:t>
            </a:r>
            <a:endParaRPr b="0" lang="en-US" sz="2400" spc="-1" strike="noStrike">
              <a:latin typeface="Arial"/>
            </a:endParaRPr>
          </a:p>
        </p:txBody>
      </p:sp>
      <p:pic>
        <p:nvPicPr>
          <p:cNvPr id="458" name="" descr=""/>
          <p:cNvPicPr/>
          <p:nvPr/>
        </p:nvPicPr>
        <p:blipFill>
          <a:blip r:embed="rId1"/>
          <a:stretch/>
        </p:blipFill>
        <p:spPr>
          <a:xfrm>
            <a:off x="546120" y="2019240"/>
            <a:ext cx="8380800" cy="134496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499"/>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Mathematics</a:t>
            </a:r>
            <a:endParaRPr b="0" lang="en-US" sz="4400" spc="-1" strike="noStrike">
              <a:latin typeface="Arial"/>
            </a:endParaRPr>
          </a:p>
        </p:txBody>
      </p:sp>
      <p:sp>
        <p:nvSpPr>
          <p:cNvPr id="460"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61"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068E39DB-D9EE-454A-BF7C-EF9AD30BA994}"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462" name="Picture 5" descr=""/>
          <p:cNvPicPr/>
          <p:nvPr/>
        </p:nvPicPr>
        <p:blipFill>
          <a:blip r:embed="rId1"/>
          <a:stretch/>
        </p:blipFill>
        <p:spPr>
          <a:xfrm>
            <a:off x="304920" y="1323720"/>
            <a:ext cx="8380440" cy="49752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Mathematics</a:t>
            </a:r>
            <a:endParaRPr b="0" lang="en-US" sz="4400" spc="-1" strike="noStrike">
              <a:latin typeface="Arial"/>
            </a:endParaRPr>
          </a:p>
        </p:txBody>
      </p:sp>
      <p:sp>
        <p:nvSpPr>
          <p:cNvPr id="464" name="CustomShape 2"/>
          <p:cNvSpPr/>
          <p:nvPr/>
        </p:nvSpPr>
        <p:spPr>
          <a:xfrm>
            <a:off x="304920" y="1614600"/>
            <a:ext cx="8761680" cy="5162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400"/>
              </a:spcBef>
            </a:pPr>
            <a:r>
              <a:rPr b="0" lang="en-US" sz="2800" spc="-1" strike="noStrike">
                <a:solidFill>
                  <a:srgbClr val="000000"/>
                </a:solidFill>
                <a:latin typeface="Times New Roman"/>
                <a:ea typeface="DejaVu Sans"/>
              </a:rPr>
              <a:t>Intensity change in shifting window: eigenvalue analysis</a:t>
            </a:r>
            <a:endParaRPr b="0" lang="en-US" sz="2800" spc="-1" strike="noStrike">
              <a:latin typeface="Arial"/>
            </a:endParaRPr>
          </a:p>
        </p:txBody>
      </p:sp>
      <p:sp>
        <p:nvSpPr>
          <p:cNvPr id="465" name="CustomShape 3"/>
          <p:cNvSpPr/>
          <p:nvPr/>
        </p:nvSpPr>
        <p:spPr>
          <a:xfrm>
            <a:off x="4724280" y="2452680"/>
            <a:ext cx="3198960" cy="575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Symbol"/>
                <a:ea typeface="DejaVu Sans"/>
              </a:rPr>
              <a:t></a:t>
            </a:r>
            <a:r>
              <a:rPr b="0" lang="en-US" sz="2800" spc="-1" strike="noStrike" baseline="-25000">
                <a:solidFill>
                  <a:srgbClr val="000000"/>
                </a:solidFill>
                <a:latin typeface="Times New Roman"/>
                <a:ea typeface="DejaVu Sans"/>
              </a:rPr>
              <a:t>1</a:t>
            </a:r>
            <a:r>
              <a:rPr b="0" lang="en-US" sz="2000" spc="-1" strike="noStrike">
                <a:solidFill>
                  <a:srgbClr val="000000"/>
                </a:solidFill>
                <a:latin typeface="Times New Roman"/>
                <a:ea typeface="DejaVu Sans"/>
              </a:rPr>
              <a:t>, </a:t>
            </a:r>
            <a:r>
              <a:rPr b="0" lang="en-US" sz="2800" spc="-1" strike="noStrike">
                <a:solidFill>
                  <a:srgbClr val="000000"/>
                </a:solidFill>
                <a:latin typeface="Symbol"/>
                <a:ea typeface="DejaVu Sans"/>
              </a:rPr>
              <a:t></a:t>
            </a:r>
            <a:r>
              <a:rPr b="0" lang="en-US" sz="2800" spc="-1" strike="noStrike" baseline="-25000">
                <a:solidFill>
                  <a:srgbClr val="000000"/>
                </a:solidFill>
                <a:latin typeface="Times New Roman"/>
                <a:ea typeface="DejaVu Sans"/>
              </a:rPr>
              <a:t>2 </a:t>
            </a:r>
            <a:r>
              <a:rPr b="0" lang="en-US" sz="2000" spc="-1" strike="noStrike">
                <a:solidFill>
                  <a:srgbClr val="000000"/>
                </a:solidFill>
                <a:latin typeface="Times New Roman"/>
                <a:ea typeface="DejaVu Sans"/>
              </a:rPr>
              <a:t>– eigenvalues of </a:t>
            </a:r>
            <a:r>
              <a:rPr b="0" i="1" lang="en-US" sz="2800" spc="-1" strike="noStrike">
                <a:solidFill>
                  <a:srgbClr val="000000"/>
                </a:solidFill>
                <a:latin typeface="Times New Roman"/>
                <a:ea typeface="DejaVu Sans"/>
              </a:rPr>
              <a:t>M</a:t>
            </a:r>
            <a:endParaRPr b="0" lang="en-US" sz="2800" spc="-1" strike="noStrike">
              <a:latin typeface="Arial"/>
            </a:endParaRPr>
          </a:p>
        </p:txBody>
      </p:sp>
      <p:sp>
        <p:nvSpPr>
          <p:cNvPr id="466" name="CustomShape 4"/>
          <p:cNvSpPr/>
          <p:nvPr/>
        </p:nvSpPr>
        <p:spPr>
          <a:xfrm>
            <a:off x="7086600" y="4419720"/>
            <a:ext cx="1598760" cy="576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ff3300"/>
                </a:solidFill>
                <a:latin typeface="Times New Roman"/>
                <a:ea typeface="DejaVu Sans"/>
              </a:rPr>
              <a:t>direction of the slowest change</a:t>
            </a:r>
            <a:endParaRPr b="0" lang="en-US" sz="1600" spc="-1" strike="noStrike">
              <a:latin typeface="Arial"/>
            </a:endParaRPr>
          </a:p>
        </p:txBody>
      </p:sp>
      <p:sp>
        <p:nvSpPr>
          <p:cNvPr id="467" name="CustomShape 5"/>
          <p:cNvSpPr/>
          <p:nvPr/>
        </p:nvSpPr>
        <p:spPr>
          <a:xfrm>
            <a:off x="3886200" y="3809880"/>
            <a:ext cx="1675080" cy="576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0033cc"/>
                </a:solidFill>
                <a:latin typeface="Times New Roman"/>
                <a:ea typeface="DejaVu Sans"/>
              </a:rPr>
              <a:t>direction of the fastest change</a:t>
            </a:r>
            <a:endParaRPr b="0" lang="en-US" sz="1600" spc="-1" strike="noStrike">
              <a:latin typeface="Arial"/>
            </a:endParaRPr>
          </a:p>
        </p:txBody>
      </p:sp>
      <p:grpSp>
        <p:nvGrpSpPr>
          <p:cNvPr id="468" name="Group 6"/>
          <p:cNvGrpSpPr/>
          <p:nvPr/>
        </p:nvGrpSpPr>
        <p:grpSpPr>
          <a:xfrm>
            <a:off x="2990160" y="3916080"/>
            <a:ext cx="4287240" cy="3053520"/>
            <a:chOff x="2990160" y="3916080"/>
            <a:chExt cx="4287240" cy="3053520"/>
          </a:xfrm>
        </p:grpSpPr>
        <p:sp>
          <p:nvSpPr>
            <p:cNvPr id="469" name="CustomShape 7"/>
            <p:cNvSpPr/>
            <p:nvPr/>
          </p:nvSpPr>
          <p:spPr>
            <a:xfrm rot="20502600">
              <a:off x="3195720" y="4475160"/>
              <a:ext cx="3875760" cy="1935000"/>
            </a:xfrm>
            <a:prstGeom prst="ellipse">
              <a:avLst/>
            </a:prstGeom>
            <a:solidFill>
              <a:srgbClr val="7cf6d3"/>
            </a:solidFill>
            <a:ln w="19080">
              <a:solidFill>
                <a:schemeClr val="tx1"/>
              </a:solidFill>
              <a:round/>
            </a:ln>
          </p:spPr>
          <p:style>
            <a:lnRef idx="0"/>
            <a:fillRef idx="0"/>
            <a:effectRef idx="0"/>
            <a:fontRef idx="minor"/>
          </p:style>
        </p:sp>
        <p:sp>
          <p:nvSpPr>
            <p:cNvPr id="470" name="Line 8"/>
            <p:cNvSpPr/>
            <p:nvPr/>
          </p:nvSpPr>
          <p:spPr>
            <a:xfrm flipV="1">
              <a:off x="3324960" y="4825800"/>
              <a:ext cx="3678120" cy="1235520"/>
            </a:xfrm>
            <a:prstGeom prst="line">
              <a:avLst/>
            </a:prstGeom>
            <a:ln w="19080">
              <a:solidFill>
                <a:srgbClr val="ff3300"/>
              </a:solidFill>
              <a:round/>
              <a:tailEnd len="lg" type="stealth" w="med"/>
            </a:ln>
          </p:spPr>
          <p:style>
            <a:lnRef idx="0"/>
            <a:fillRef idx="0"/>
            <a:effectRef idx="0"/>
            <a:fontRef idx="minor"/>
          </p:style>
        </p:sp>
        <p:sp>
          <p:nvSpPr>
            <p:cNvPr id="471" name="Line 9"/>
            <p:cNvSpPr/>
            <p:nvPr/>
          </p:nvSpPr>
          <p:spPr>
            <a:xfrm flipH="1" flipV="1">
              <a:off x="4846680" y="4508640"/>
              <a:ext cx="636120" cy="1849680"/>
            </a:xfrm>
            <a:prstGeom prst="line">
              <a:avLst/>
            </a:prstGeom>
            <a:ln w="19080">
              <a:solidFill>
                <a:schemeClr val="accent2"/>
              </a:solidFill>
              <a:round/>
              <a:tailEnd len="lg" type="stealth" w="med"/>
            </a:ln>
          </p:spPr>
          <p:style>
            <a:lnRef idx="0"/>
            <a:fillRef idx="0"/>
            <a:effectRef idx="0"/>
            <a:fontRef idx="minor"/>
          </p:style>
        </p:sp>
        <p:sp>
          <p:nvSpPr>
            <p:cNvPr id="472" name="CustomShape 10"/>
            <p:cNvSpPr/>
            <p:nvPr/>
          </p:nvSpPr>
          <p:spPr>
            <a:xfrm rot="15011400">
              <a:off x="5985720" y="4507920"/>
              <a:ext cx="304200" cy="1732680"/>
            </a:xfrm>
            <a:prstGeom prst="leftBrace">
              <a:avLst>
                <a:gd name="adj1" fmla="val 47222"/>
                <a:gd name="adj2" fmla="val 49065"/>
              </a:avLst>
            </a:prstGeom>
            <a:noFill/>
            <a:ln w="9360">
              <a:solidFill>
                <a:srgbClr val="ff3300"/>
              </a:solidFill>
              <a:round/>
            </a:ln>
          </p:spPr>
          <p:style>
            <a:lnRef idx="0"/>
            <a:fillRef idx="0"/>
            <a:effectRef idx="0"/>
            <a:fontRef idx="minor"/>
          </p:style>
        </p:sp>
        <p:sp>
          <p:nvSpPr>
            <p:cNvPr id="473" name="CustomShape 11"/>
            <p:cNvSpPr/>
            <p:nvPr/>
          </p:nvSpPr>
          <p:spPr>
            <a:xfrm rot="20431200">
              <a:off x="4556520" y="4651560"/>
              <a:ext cx="385560" cy="813960"/>
            </a:xfrm>
            <a:prstGeom prst="leftBrace">
              <a:avLst>
                <a:gd name="adj1" fmla="val 17582"/>
                <a:gd name="adj2" fmla="val 49065"/>
              </a:avLst>
            </a:prstGeom>
            <a:noFill/>
            <a:ln w="9360">
              <a:solidFill>
                <a:schemeClr val="accent2"/>
              </a:solidFill>
              <a:round/>
            </a:ln>
          </p:spPr>
          <p:style>
            <a:lnRef idx="0"/>
            <a:fillRef idx="0"/>
            <a:effectRef idx="0"/>
            <a:fontRef idx="minor"/>
          </p:style>
        </p:sp>
      </p:grpSp>
      <p:sp>
        <p:nvSpPr>
          <p:cNvPr id="474" name="CustomShape 12"/>
          <p:cNvSpPr/>
          <p:nvPr/>
        </p:nvSpPr>
        <p:spPr>
          <a:xfrm>
            <a:off x="3352680" y="5043600"/>
            <a:ext cx="1751040" cy="505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33cc"/>
                </a:solidFill>
                <a:latin typeface="Times New Roman"/>
                <a:ea typeface="DejaVu Sans"/>
              </a:rPr>
              <a:t>(</a:t>
            </a:r>
            <a:r>
              <a:rPr b="0" lang="en-US" sz="2400" spc="-1" strike="noStrike">
                <a:solidFill>
                  <a:srgbClr val="0033cc"/>
                </a:solidFill>
                <a:latin typeface="Symbol"/>
                <a:ea typeface="DejaVu Sans"/>
              </a:rPr>
              <a:t></a:t>
            </a:r>
            <a:r>
              <a:rPr b="0" lang="en-US" sz="2400" spc="-1" strike="noStrike" baseline="-25000">
                <a:solidFill>
                  <a:srgbClr val="0033cc"/>
                </a:solidFill>
                <a:latin typeface="Times New Roman"/>
                <a:ea typeface="DejaVu Sans"/>
              </a:rPr>
              <a:t>max</a:t>
            </a:r>
            <a:r>
              <a:rPr b="0" lang="en-US" sz="2400" spc="-1" strike="noStrike">
                <a:solidFill>
                  <a:srgbClr val="0033cc"/>
                </a:solidFill>
                <a:latin typeface="Times New Roman"/>
                <a:ea typeface="DejaVu Sans"/>
              </a:rPr>
              <a:t>)</a:t>
            </a:r>
            <a:r>
              <a:rPr b="0" lang="en-US" sz="2400" spc="-1" strike="noStrike" baseline="30000">
                <a:solidFill>
                  <a:srgbClr val="0033cc"/>
                </a:solidFill>
                <a:latin typeface="Times New Roman"/>
                <a:ea typeface="DejaVu Sans"/>
              </a:rPr>
              <a:t>-1/2</a:t>
            </a:r>
            <a:endParaRPr b="0" lang="en-US" sz="2400" spc="-1" strike="noStrike">
              <a:latin typeface="Arial"/>
            </a:endParaRPr>
          </a:p>
        </p:txBody>
      </p:sp>
      <p:sp>
        <p:nvSpPr>
          <p:cNvPr id="475" name="CustomShape 13"/>
          <p:cNvSpPr/>
          <p:nvPr/>
        </p:nvSpPr>
        <p:spPr>
          <a:xfrm>
            <a:off x="5133960" y="5486400"/>
            <a:ext cx="1751040" cy="505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ff3300"/>
                </a:solidFill>
                <a:latin typeface="Times New Roman"/>
                <a:ea typeface="DejaVu Sans"/>
              </a:rPr>
              <a:t>(</a:t>
            </a:r>
            <a:r>
              <a:rPr b="0" lang="en-US" sz="2400" spc="-1" strike="noStrike">
                <a:solidFill>
                  <a:srgbClr val="ff3300"/>
                </a:solidFill>
                <a:latin typeface="Symbol"/>
                <a:ea typeface="DejaVu Sans"/>
              </a:rPr>
              <a:t></a:t>
            </a:r>
            <a:r>
              <a:rPr b="0" lang="en-US" sz="2400" spc="-1" strike="noStrike" baseline="-25000">
                <a:solidFill>
                  <a:srgbClr val="ff3300"/>
                </a:solidFill>
                <a:latin typeface="Times New Roman"/>
                <a:ea typeface="DejaVu Sans"/>
              </a:rPr>
              <a:t>min</a:t>
            </a:r>
            <a:r>
              <a:rPr b="0" lang="en-US" sz="2400" spc="-1" strike="noStrike">
                <a:solidFill>
                  <a:srgbClr val="ff3300"/>
                </a:solidFill>
                <a:latin typeface="Times New Roman"/>
                <a:ea typeface="DejaVu Sans"/>
              </a:rPr>
              <a:t>)</a:t>
            </a:r>
            <a:r>
              <a:rPr b="0" lang="en-US" sz="2400" spc="-1" strike="noStrike" baseline="30000">
                <a:solidFill>
                  <a:srgbClr val="ff3300"/>
                </a:solidFill>
                <a:latin typeface="Times New Roman"/>
                <a:ea typeface="DejaVu Sans"/>
              </a:rPr>
              <a:t>-1/2</a:t>
            </a:r>
            <a:endParaRPr b="0" lang="en-US" sz="2400" spc="-1" strike="noStrike">
              <a:latin typeface="Arial"/>
            </a:endParaRPr>
          </a:p>
        </p:txBody>
      </p:sp>
      <p:sp>
        <p:nvSpPr>
          <p:cNvPr id="476" name="CustomShape 14"/>
          <p:cNvSpPr/>
          <p:nvPr/>
        </p:nvSpPr>
        <p:spPr>
          <a:xfrm>
            <a:off x="380880" y="4267080"/>
            <a:ext cx="3579840" cy="5162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400"/>
              </a:spcBef>
            </a:pPr>
            <a:r>
              <a:rPr b="0" lang="en-US" sz="2800" spc="-1" strike="noStrike">
                <a:solidFill>
                  <a:srgbClr val="000000"/>
                </a:solidFill>
                <a:latin typeface="Times New Roman"/>
                <a:ea typeface="DejaVu Sans"/>
              </a:rPr>
              <a:t>Ellipse </a:t>
            </a:r>
            <a:r>
              <a:rPr b="0" i="1" lang="en-US" sz="2800" spc="-1" strike="noStrike">
                <a:solidFill>
                  <a:srgbClr val="000000"/>
                </a:solidFill>
                <a:latin typeface="Times New Roman"/>
                <a:ea typeface="DejaVu Sans"/>
              </a:rPr>
              <a:t>E(u,v) </a:t>
            </a:r>
            <a:r>
              <a:rPr b="0" lang="en-US" sz="2800" spc="-1" strike="noStrike">
                <a:solidFill>
                  <a:srgbClr val="000000"/>
                </a:solidFill>
                <a:latin typeface="Times New Roman"/>
                <a:ea typeface="DejaVu Sans"/>
              </a:rPr>
              <a:t>= const</a:t>
            </a:r>
            <a:endParaRPr b="0" lang="en-US" sz="2800" spc="-1" strike="noStrike">
              <a:latin typeface="Arial"/>
            </a:endParaRPr>
          </a:p>
        </p:txBody>
      </p:sp>
      <p:sp>
        <p:nvSpPr>
          <p:cNvPr id="477" name="CustomShape 15"/>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78" name="CustomShape 16"/>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BF49AA0-B139-4B93-B81A-8E187920C40F}"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479" name="" descr=""/>
          <p:cNvPicPr/>
          <p:nvPr/>
        </p:nvPicPr>
        <p:blipFill>
          <a:blip r:embed="rId1"/>
          <a:stretch/>
        </p:blipFill>
        <p:spPr>
          <a:xfrm>
            <a:off x="457200" y="2273400"/>
            <a:ext cx="3745440" cy="11419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838080" y="4800600"/>
            <a:ext cx="3122640" cy="1217880"/>
          </a:xfrm>
          <a:prstGeom prst="rightArrowCallout">
            <a:avLst>
              <a:gd name="adj1" fmla="val 25000"/>
              <a:gd name="adj2" fmla="val 24093"/>
              <a:gd name="adj3" fmla="val 41581"/>
              <a:gd name="adj4" fmla="val 75662"/>
            </a:avLst>
          </a:prstGeom>
          <a:solidFill>
            <a:srgbClr val="c0c0c0"/>
          </a:solidFill>
          <a:ln w="9360">
            <a:solidFill>
              <a:schemeClr val="tx1"/>
            </a:solidFill>
            <a:miter/>
          </a:ln>
        </p:spPr>
        <p:style>
          <a:lnRef idx="0"/>
          <a:fillRef idx="0"/>
          <a:effectRef idx="0"/>
          <a:fontRef idx="minor"/>
        </p:style>
      </p:sp>
      <p:sp>
        <p:nvSpPr>
          <p:cNvPr id="481" name="CustomShape 2"/>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 Mathematics</a:t>
            </a:r>
            <a:endParaRPr b="0" lang="en-US" sz="4400" spc="-1" strike="noStrike">
              <a:latin typeface="Arial"/>
            </a:endParaRPr>
          </a:p>
        </p:txBody>
      </p:sp>
      <p:sp>
        <p:nvSpPr>
          <p:cNvPr id="482" name="CustomShape 3"/>
          <p:cNvSpPr/>
          <p:nvPr/>
        </p:nvSpPr>
        <p:spPr>
          <a:xfrm>
            <a:off x="4038480" y="1752480"/>
            <a:ext cx="4341960" cy="4341960"/>
          </a:xfrm>
          <a:prstGeom prst="rect">
            <a:avLst/>
          </a:prstGeom>
          <a:solidFill>
            <a:srgbClr val="f38f67"/>
          </a:solidFill>
          <a:ln w="9360">
            <a:solidFill>
              <a:schemeClr val="tx1"/>
            </a:solidFill>
            <a:miter/>
          </a:ln>
        </p:spPr>
        <p:style>
          <a:lnRef idx="0"/>
          <a:fillRef idx="0"/>
          <a:effectRef idx="0"/>
          <a:fontRef idx="minor"/>
        </p:style>
      </p:sp>
      <p:sp>
        <p:nvSpPr>
          <p:cNvPr id="483" name="CustomShape 4"/>
          <p:cNvSpPr/>
          <p:nvPr/>
        </p:nvSpPr>
        <p:spPr>
          <a:xfrm>
            <a:off x="7772400" y="6095880"/>
            <a:ext cx="760680" cy="505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1</a:t>
            </a:r>
            <a:endParaRPr b="0" lang="en-US" sz="2400" spc="-1" strike="noStrike">
              <a:latin typeface="Arial"/>
            </a:endParaRPr>
          </a:p>
        </p:txBody>
      </p:sp>
      <p:sp>
        <p:nvSpPr>
          <p:cNvPr id="484" name="CustomShape 5"/>
          <p:cNvSpPr/>
          <p:nvPr/>
        </p:nvSpPr>
        <p:spPr>
          <a:xfrm>
            <a:off x="3124080" y="1828800"/>
            <a:ext cx="1065240" cy="505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2</a:t>
            </a:r>
            <a:endParaRPr b="0" lang="en-US" sz="2400" spc="-1" strike="noStrike">
              <a:latin typeface="Arial"/>
            </a:endParaRPr>
          </a:p>
        </p:txBody>
      </p:sp>
      <p:sp>
        <p:nvSpPr>
          <p:cNvPr id="485" name="CustomShape 6"/>
          <p:cNvSpPr/>
          <p:nvPr/>
        </p:nvSpPr>
        <p:spPr>
          <a:xfrm>
            <a:off x="4495680" y="1752480"/>
            <a:ext cx="3884760" cy="3935520"/>
          </a:xfrm>
          <a:custGeom>
            <a:avLst/>
            <a:gdLst/>
            <a:ahLst/>
            <a:rect l="l" t="t" r="r" b="b"/>
            <a:pathLst>
              <a:path w="2448" h="2480">
                <a:moveTo>
                  <a:pt x="0" y="1920"/>
                </a:moveTo>
                <a:lnTo>
                  <a:pt x="672" y="0"/>
                </a:lnTo>
                <a:lnTo>
                  <a:pt x="2448" y="0"/>
                </a:lnTo>
                <a:lnTo>
                  <a:pt x="2448" y="1872"/>
                </a:lnTo>
                <a:lnTo>
                  <a:pt x="555" y="2480"/>
                </a:lnTo>
                <a:lnTo>
                  <a:pt x="0" y="1920"/>
                </a:lnTo>
                <a:close/>
              </a:path>
            </a:pathLst>
          </a:custGeom>
          <a:solidFill>
            <a:schemeClr val="accent1"/>
          </a:solidFill>
          <a:ln w="9360">
            <a:solidFill>
              <a:schemeClr val="tx1"/>
            </a:solidFill>
            <a:round/>
          </a:ln>
        </p:spPr>
        <p:style>
          <a:lnRef idx="0"/>
          <a:fillRef idx="0"/>
          <a:effectRef idx="0"/>
          <a:fontRef idx="minor"/>
        </p:style>
      </p:sp>
      <p:sp>
        <p:nvSpPr>
          <p:cNvPr id="486" name="CustomShape 7"/>
          <p:cNvSpPr/>
          <p:nvPr/>
        </p:nvSpPr>
        <p:spPr>
          <a:xfrm>
            <a:off x="4038480" y="4343400"/>
            <a:ext cx="1748160" cy="1751040"/>
          </a:xfrm>
          <a:prstGeom prst="rtTriangle">
            <a:avLst/>
          </a:prstGeom>
          <a:solidFill>
            <a:srgbClr val="b2b2b2"/>
          </a:solidFill>
          <a:ln w="9360">
            <a:solidFill>
              <a:schemeClr val="tx1"/>
            </a:solidFill>
            <a:miter/>
          </a:ln>
        </p:spPr>
        <p:style>
          <a:lnRef idx="0"/>
          <a:fillRef idx="0"/>
          <a:effectRef idx="0"/>
          <a:fontRef idx="minor"/>
        </p:style>
      </p:sp>
      <p:sp>
        <p:nvSpPr>
          <p:cNvPr id="487" name="CustomShape 8"/>
          <p:cNvSpPr/>
          <p:nvPr/>
        </p:nvSpPr>
        <p:spPr>
          <a:xfrm>
            <a:off x="5562720" y="2362320"/>
            <a:ext cx="2665440" cy="1958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33cc"/>
                </a:solidFill>
                <a:latin typeface="Times New Roman"/>
                <a:ea typeface="DejaVu Sans"/>
              </a:rPr>
              <a:t>“</a:t>
            </a:r>
            <a:r>
              <a:rPr b="0" lang="en-US" sz="2400" spc="-1" strike="noStrike">
                <a:solidFill>
                  <a:srgbClr val="0033cc"/>
                </a:solidFill>
                <a:latin typeface="Times New Roman"/>
                <a:ea typeface="DejaVu Sans"/>
              </a:rPr>
              <a:t>Corner”</a:t>
            </a:r>
            <a:b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1</a:t>
            </a:r>
            <a:r>
              <a:rPr b="0" lang="en-US" sz="2000" spc="-1" strike="noStrike">
                <a:solidFill>
                  <a:srgbClr val="000000"/>
                </a:solidFill>
                <a:latin typeface="Times New Roman"/>
                <a:ea typeface="DejaVu Sans"/>
              </a:rPr>
              <a:t> and </a:t>
            </a: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2</a:t>
            </a:r>
            <a:r>
              <a:rPr b="0" lang="en-US" sz="2000" spc="-1" strike="noStrike">
                <a:solidFill>
                  <a:srgbClr val="000000"/>
                </a:solidFill>
                <a:latin typeface="Times New Roman"/>
                <a:ea typeface="DejaVu Sans"/>
              </a:rPr>
              <a:t> are large,</a:t>
            </a:r>
            <a:br/>
            <a:r>
              <a:rPr b="0" lang="en-US" sz="2000" spc="-1" strike="noStrike">
                <a:solidFill>
                  <a:srgbClr val="000000"/>
                </a:solidFill>
                <a:latin typeface="Times New Roman"/>
                <a:ea typeface="DejaVu Sans"/>
              </a:rPr>
              <a:t> </a:t>
            </a: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1 </a:t>
            </a:r>
            <a:r>
              <a:rPr b="0" lang="en-US" sz="2400" spc="-1" strike="noStrike">
                <a:solidFill>
                  <a:srgbClr val="000000"/>
                </a:solidFill>
                <a:latin typeface="Times New Roman"/>
                <a:ea typeface="DejaVu Sans"/>
              </a:rPr>
              <a:t>~ </a:t>
            </a: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2</a:t>
            </a:r>
            <a:r>
              <a:rPr b="0" lang="en-US" sz="2000" spc="-1" strike="noStrike">
                <a:solidFill>
                  <a:srgbClr val="000000"/>
                </a:solidFill>
                <a:latin typeface="Times New Roman"/>
                <a:ea typeface="DejaVu Sans"/>
              </a:rPr>
              <a:t>;</a:t>
            </a:r>
            <a:br/>
            <a:r>
              <a:rPr b="0" i="1" lang="en-US" sz="2400" spc="-1" strike="noStrike">
                <a:solidFill>
                  <a:srgbClr val="000000"/>
                </a:solidFill>
                <a:latin typeface="Times New Roman"/>
                <a:ea typeface="DejaVu Sans"/>
              </a:rPr>
              <a:t>E</a:t>
            </a:r>
            <a:r>
              <a:rPr b="0" lang="en-US" sz="2000" spc="-1" strike="noStrike">
                <a:solidFill>
                  <a:srgbClr val="000000"/>
                </a:solidFill>
                <a:latin typeface="Times New Roman"/>
                <a:ea typeface="DejaVu Sans"/>
              </a:rPr>
              <a:t> increases in all directions</a:t>
            </a:r>
            <a:endParaRPr b="0" lang="en-US" sz="2000" spc="-1" strike="noStrike">
              <a:latin typeface="Arial"/>
            </a:endParaRPr>
          </a:p>
        </p:txBody>
      </p:sp>
      <p:sp>
        <p:nvSpPr>
          <p:cNvPr id="488" name="CustomShape 9"/>
          <p:cNvSpPr/>
          <p:nvPr/>
        </p:nvSpPr>
        <p:spPr>
          <a:xfrm>
            <a:off x="914400" y="4800600"/>
            <a:ext cx="2360880" cy="1176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1</a:t>
            </a:r>
            <a:r>
              <a:rPr b="0" lang="en-US" sz="2000" spc="-1" strike="noStrike">
                <a:solidFill>
                  <a:srgbClr val="000000"/>
                </a:solidFill>
                <a:latin typeface="Times New Roman"/>
                <a:ea typeface="DejaVu Sans"/>
              </a:rPr>
              <a:t> and </a:t>
            </a: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2</a:t>
            </a:r>
            <a:r>
              <a:rPr b="0" lang="en-US" sz="2000" spc="-1" strike="noStrike">
                <a:solidFill>
                  <a:srgbClr val="000000"/>
                </a:solidFill>
                <a:latin typeface="Times New Roman"/>
                <a:ea typeface="DejaVu Sans"/>
              </a:rPr>
              <a:t> are small;</a:t>
            </a:r>
            <a:br/>
            <a:r>
              <a:rPr b="0" i="1" lang="en-US" sz="2400" spc="-1" strike="noStrike">
                <a:solidFill>
                  <a:srgbClr val="000000"/>
                </a:solidFill>
                <a:latin typeface="Times New Roman"/>
                <a:ea typeface="DejaVu Sans"/>
              </a:rPr>
              <a:t>E</a:t>
            </a:r>
            <a:r>
              <a:rPr b="0" lang="en-US" sz="2000" spc="-1" strike="noStrike">
                <a:solidFill>
                  <a:srgbClr val="000000"/>
                </a:solidFill>
                <a:latin typeface="Times New Roman"/>
                <a:ea typeface="DejaVu Sans"/>
              </a:rPr>
              <a:t> is almost constant in all directions</a:t>
            </a:r>
            <a:endParaRPr b="0" lang="en-US" sz="2000" spc="-1" strike="noStrike">
              <a:latin typeface="Arial"/>
            </a:endParaRPr>
          </a:p>
        </p:txBody>
      </p:sp>
      <p:sp>
        <p:nvSpPr>
          <p:cNvPr id="489" name="CustomShape 10"/>
          <p:cNvSpPr/>
          <p:nvPr/>
        </p:nvSpPr>
        <p:spPr>
          <a:xfrm>
            <a:off x="7162920" y="5105520"/>
            <a:ext cx="1293840" cy="871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33cc"/>
                </a:solidFill>
                <a:latin typeface="Times New Roman"/>
                <a:ea typeface="DejaVu Sans"/>
              </a:rPr>
              <a:t>“</a:t>
            </a:r>
            <a:r>
              <a:rPr b="0" lang="en-US" sz="2400" spc="-1" strike="noStrike">
                <a:solidFill>
                  <a:srgbClr val="0033cc"/>
                </a:solidFill>
                <a:latin typeface="Times New Roman"/>
                <a:ea typeface="DejaVu Sans"/>
              </a:rPr>
              <a:t>Edge” </a:t>
            </a:r>
            <a:b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1</a:t>
            </a:r>
            <a:r>
              <a:rPr b="0" lang="en-US" sz="2000" spc="-1" strike="noStrike">
                <a:solidFill>
                  <a:srgbClr val="000000"/>
                </a:solidFill>
                <a:latin typeface="Times New Roman"/>
                <a:ea typeface="DejaVu Sans"/>
              </a:rPr>
              <a:t> &gt;&gt; </a:t>
            </a: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2</a:t>
            </a:r>
            <a:endParaRPr b="0" lang="en-US" sz="2400" spc="-1" strike="noStrike">
              <a:latin typeface="Arial"/>
            </a:endParaRPr>
          </a:p>
        </p:txBody>
      </p:sp>
      <p:sp>
        <p:nvSpPr>
          <p:cNvPr id="490" name="CustomShape 11"/>
          <p:cNvSpPr/>
          <p:nvPr/>
        </p:nvSpPr>
        <p:spPr>
          <a:xfrm>
            <a:off x="4114800" y="1905120"/>
            <a:ext cx="1293840" cy="871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33cc"/>
                </a:solidFill>
                <a:latin typeface="Times New Roman"/>
                <a:ea typeface="DejaVu Sans"/>
              </a:rPr>
              <a:t>“</a:t>
            </a:r>
            <a:r>
              <a:rPr b="0" lang="en-US" sz="2400" spc="-1" strike="noStrike">
                <a:solidFill>
                  <a:srgbClr val="0033cc"/>
                </a:solidFill>
                <a:latin typeface="Times New Roman"/>
                <a:ea typeface="DejaVu Sans"/>
              </a:rPr>
              <a:t>Edge” </a:t>
            </a:r>
            <a:b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2</a:t>
            </a:r>
            <a:r>
              <a:rPr b="0" lang="en-US" sz="2000" spc="-1" strike="noStrike">
                <a:solidFill>
                  <a:srgbClr val="000000"/>
                </a:solidFill>
                <a:latin typeface="Times New Roman"/>
                <a:ea typeface="DejaVu Sans"/>
              </a:rPr>
              <a:t> &gt;&gt; </a:t>
            </a:r>
            <a:r>
              <a:rPr b="0" lang="en-US" sz="2400" spc="-1" strike="noStrike">
                <a:solidFill>
                  <a:srgbClr val="000000"/>
                </a:solidFill>
                <a:latin typeface="Symbol"/>
                <a:ea typeface="DejaVu Sans"/>
              </a:rPr>
              <a:t></a:t>
            </a:r>
            <a:r>
              <a:rPr b="0" lang="en-US" sz="2400" spc="-1" strike="noStrike" baseline="-25000">
                <a:solidFill>
                  <a:srgbClr val="000000"/>
                </a:solidFill>
                <a:latin typeface="Times New Roman"/>
                <a:ea typeface="DejaVu Sans"/>
              </a:rPr>
              <a:t>1</a:t>
            </a:r>
            <a:endParaRPr b="0" lang="en-US" sz="2400" spc="-1" strike="noStrike">
              <a:latin typeface="Arial"/>
            </a:endParaRPr>
          </a:p>
        </p:txBody>
      </p:sp>
      <p:sp>
        <p:nvSpPr>
          <p:cNvPr id="491" name="CustomShape 12"/>
          <p:cNvSpPr/>
          <p:nvPr/>
        </p:nvSpPr>
        <p:spPr>
          <a:xfrm>
            <a:off x="3962520" y="5181480"/>
            <a:ext cx="1217880" cy="821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33cc"/>
                </a:solidFill>
                <a:latin typeface="Times New Roman"/>
                <a:ea typeface="DejaVu Sans"/>
              </a:rPr>
              <a:t>“</a:t>
            </a:r>
            <a:r>
              <a:rPr b="0" lang="en-US" sz="2400" spc="-1" strike="noStrike">
                <a:solidFill>
                  <a:srgbClr val="0033cc"/>
                </a:solidFill>
                <a:latin typeface="Times New Roman"/>
                <a:ea typeface="DejaVu Sans"/>
              </a:rPr>
              <a:t>Flat” region</a:t>
            </a:r>
            <a:endParaRPr b="0" lang="en-US" sz="2400" spc="-1" strike="noStrike">
              <a:latin typeface="Arial"/>
            </a:endParaRPr>
          </a:p>
        </p:txBody>
      </p:sp>
      <p:sp>
        <p:nvSpPr>
          <p:cNvPr id="492" name="CustomShape 13"/>
          <p:cNvSpPr/>
          <p:nvPr/>
        </p:nvSpPr>
        <p:spPr>
          <a:xfrm>
            <a:off x="228600" y="1905120"/>
            <a:ext cx="2665440" cy="118692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199"/>
              </a:spcBef>
            </a:pPr>
            <a:r>
              <a:rPr b="0" lang="en-US" sz="2400" spc="-1" strike="noStrike">
                <a:solidFill>
                  <a:srgbClr val="000000"/>
                </a:solidFill>
                <a:latin typeface="Times New Roman"/>
                <a:ea typeface="DejaVu Sans"/>
              </a:rPr>
              <a:t>Classification of image points using eigenvalues of </a:t>
            </a:r>
            <a:r>
              <a:rPr b="0" i="1" lang="en-US" sz="2400" spc="-1" strike="noStrike">
                <a:solidFill>
                  <a:srgbClr val="000000"/>
                </a:solidFill>
                <a:latin typeface="Times New Roman"/>
                <a:ea typeface="DejaVu Sans"/>
              </a:rPr>
              <a:t>M</a:t>
            </a:r>
            <a:r>
              <a:rPr b="0" lang="en-US" sz="2400" spc="-1" strike="noStrike">
                <a:solidFill>
                  <a:srgbClr val="000000"/>
                </a:solidFill>
                <a:latin typeface="Times New Roman"/>
                <a:ea typeface="DejaVu Sans"/>
              </a:rPr>
              <a:t>:</a:t>
            </a:r>
            <a:endParaRPr b="0" lang="en-US" sz="2400" spc="-1" strike="noStrike">
              <a:latin typeface="Arial"/>
            </a:endParaRPr>
          </a:p>
        </p:txBody>
      </p:sp>
      <p:sp>
        <p:nvSpPr>
          <p:cNvPr id="493" name="CustomShape 14"/>
          <p:cNvSpPr/>
          <p:nvPr/>
        </p:nvSpPr>
        <p:spPr>
          <a:xfrm>
            <a:off x="5389560" y="2522520"/>
            <a:ext cx="163800" cy="150840"/>
          </a:xfrm>
          <a:prstGeom prst="ellipse">
            <a:avLst/>
          </a:prstGeom>
          <a:solidFill>
            <a:srgbClr val="000099"/>
          </a:solidFill>
          <a:ln w="9360">
            <a:solidFill>
              <a:schemeClr val="tx1"/>
            </a:solidFill>
            <a:round/>
          </a:ln>
        </p:spPr>
        <p:style>
          <a:lnRef idx="0"/>
          <a:fillRef idx="0"/>
          <a:effectRef idx="0"/>
          <a:fontRef idx="minor"/>
        </p:style>
      </p:sp>
      <p:sp>
        <p:nvSpPr>
          <p:cNvPr id="494" name="CustomShape 15"/>
          <p:cNvSpPr/>
          <p:nvPr/>
        </p:nvSpPr>
        <p:spPr>
          <a:xfrm>
            <a:off x="4184640" y="1828800"/>
            <a:ext cx="925560" cy="123840"/>
          </a:xfrm>
          <a:prstGeom prst="ellipse">
            <a:avLst/>
          </a:prstGeom>
          <a:solidFill>
            <a:srgbClr val="000099"/>
          </a:solidFill>
          <a:ln w="9360">
            <a:solidFill>
              <a:schemeClr val="tx1"/>
            </a:solidFill>
            <a:round/>
          </a:ln>
        </p:spPr>
        <p:style>
          <a:lnRef idx="0"/>
          <a:fillRef idx="0"/>
          <a:effectRef idx="0"/>
          <a:fontRef idx="minor"/>
        </p:style>
      </p:sp>
      <p:sp>
        <p:nvSpPr>
          <p:cNvPr id="495" name="CustomShape 16"/>
          <p:cNvSpPr/>
          <p:nvPr/>
        </p:nvSpPr>
        <p:spPr>
          <a:xfrm>
            <a:off x="4087800" y="4751280"/>
            <a:ext cx="412920" cy="414360"/>
          </a:xfrm>
          <a:prstGeom prst="ellipse">
            <a:avLst/>
          </a:prstGeom>
          <a:solidFill>
            <a:srgbClr val="000099"/>
          </a:solidFill>
          <a:ln w="9360">
            <a:solidFill>
              <a:schemeClr val="tx1"/>
            </a:solidFill>
            <a:round/>
          </a:ln>
        </p:spPr>
        <p:style>
          <a:lnRef idx="0"/>
          <a:fillRef idx="0"/>
          <a:effectRef idx="0"/>
          <a:fontRef idx="minor"/>
        </p:style>
      </p:sp>
      <p:sp>
        <p:nvSpPr>
          <p:cNvPr id="496" name="CustomShape 17"/>
          <p:cNvSpPr/>
          <p:nvPr/>
        </p:nvSpPr>
        <p:spPr>
          <a:xfrm rot="5542200">
            <a:off x="6652080" y="5556960"/>
            <a:ext cx="925560" cy="123840"/>
          </a:xfrm>
          <a:prstGeom prst="ellipse">
            <a:avLst/>
          </a:prstGeom>
          <a:solidFill>
            <a:srgbClr val="000099"/>
          </a:solidFill>
          <a:ln w="9360">
            <a:solidFill>
              <a:schemeClr val="tx1"/>
            </a:solidFill>
            <a:round/>
          </a:ln>
        </p:spPr>
        <p:style>
          <a:lnRef idx="0"/>
          <a:fillRef idx="0"/>
          <a:effectRef idx="0"/>
          <a:fontRef idx="minor"/>
        </p:style>
      </p:sp>
      <p:sp>
        <p:nvSpPr>
          <p:cNvPr id="497" name="CustomShape 18"/>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498" name="CustomShape 19"/>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649D3A0-F925-4E48-BF0E-32F86CBA5F10}"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19C89210-90DF-4EAE-B12B-5AD53A7ECC43}" type="slidenum">
              <a:rPr b="0" lang="en-US" sz="1400" spc="-1" strike="noStrike">
                <a:solidFill>
                  <a:srgbClr val="000000"/>
                </a:solidFill>
                <a:latin typeface="Arial"/>
                <a:ea typeface="DejaVu Sans"/>
              </a:rPr>
              <a:t>&lt;number&gt;</a:t>
            </a:fld>
            <a:endParaRPr b="0" lang="en-US" sz="1400" spc="-1" strike="noStrike">
              <a:latin typeface="Arial"/>
            </a:endParaRPr>
          </a:p>
        </p:txBody>
      </p:sp>
      <p:sp>
        <p:nvSpPr>
          <p:cNvPr id="500" name="CustomShape 2"/>
          <p:cNvSpPr/>
          <p:nvPr/>
        </p:nvSpPr>
        <p:spPr>
          <a:xfrm>
            <a:off x="1465200" y="426960"/>
            <a:ext cx="6077160" cy="669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Harris detection</a:t>
            </a:r>
            <a:endParaRPr b="0" lang="en-US" sz="4400" spc="-1" strike="noStrike">
              <a:latin typeface="Arial"/>
            </a:endParaRPr>
          </a:p>
        </p:txBody>
      </p:sp>
      <p:sp>
        <p:nvSpPr>
          <p:cNvPr id="501" name="CustomShape 3"/>
          <p:cNvSpPr/>
          <p:nvPr/>
        </p:nvSpPr>
        <p:spPr>
          <a:xfrm>
            <a:off x="457200" y="11430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Auto-correlation matrix</a:t>
            </a:r>
            <a:endParaRPr b="0" lang="en-US" sz="32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captures the structure of the local neighborhood</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measure based on </a:t>
            </a:r>
            <a:r>
              <a:rPr b="1" lang="en-US" sz="2800" spc="-1" strike="noStrike">
                <a:solidFill>
                  <a:srgbClr val="000000"/>
                </a:solidFill>
                <a:latin typeface="Arial"/>
                <a:ea typeface="DejaVu Sans"/>
              </a:rPr>
              <a:t>eigenvalues</a:t>
            </a:r>
            <a:r>
              <a:rPr b="0" lang="en-US" sz="2800" spc="-1" strike="noStrike">
                <a:solidFill>
                  <a:srgbClr val="000000"/>
                </a:solidFill>
                <a:latin typeface="Arial"/>
                <a:ea typeface="DejaVu Sans"/>
              </a:rPr>
              <a:t> of M </a:t>
            </a:r>
            <a:endParaRPr b="0" lang="en-US" sz="2800" spc="-1" strike="noStrike">
              <a:latin typeface="Arial"/>
            </a:endParaRPr>
          </a:p>
          <a:p>
            <a:pPr lvl="2" marL="1143000" indent="-227160">
              <a:lnSpc>
                <a:spcPct val="100000"/>
              </a:lnSpc>
              <a:spcBef>
                <a:spcPts val="479"/>
              </a:spcBef>
              <a:buClr>
                <a:srgbClr val="ff0000"/>
              </a:buClr>
              <a:buFont typeface="Symbol"/>
              <a:buChar char=""/>
            </a:pPr>
            <a:r>
              <a:rPr b="0" lang="en-US" sz="2400" spc="-1" strike="noStrike">
                <a:solidFill>
                  <a:srgbClr val="ff0000"/>
                </a:solidFill>
                <a:latin typeface="Arial"/>
                <a:ea typeface="DejaVu Sans"/>
              </a:rPr>
              <a:t>2 strong eigenvalues  =&gt;  interest point</a:t>
            </a:r>
            <a:endParaRPr b="0" lang="en-US" sz="2400" spc="-1" strike="noStrike">
              <a:latin typeface="Arial"/>
            </a:endParaRPr>
          </a:p>
          <a:p>
            <a:pPr lvl="2" marL="1143000" indent="-227160">
              <a:lnSpc>
                <a:spcPct val="100000"/>
              </a:lnSpc>
              <a:spcBef>
                <a:spcPts val="479"/>
              </a:spcBef>
              <a:buClr>
                <a:srgbClr val="ff0000"/>
              </a:buClr>
              <a:buFont typeface="Symbol"/>
              <a:buChar char=""/>
            </a:pPr>
            <a:r>
              <a:rPr b="0" lang="en-US" sz="2400" spc="-1" strike="noStrike">
                <a:solidFill>
                  <a:srgbClr val="ff0000"/>
                </a:solidFill>
                <a:latin typeface="Arial"/>
                <a:ea typeface="DejaVu Sans"/>
              </a:rPr>
              <a:t>1 strong eigenvalue    =&gt;  contour</a:t>
            </a:r>
            <a:endParaRPr b="0" lang="en-US" sz="2400" spc="-1" strike="noStrike">
              <a:latin typeface="Arial"/>
            </a:endParaRPr>
          </a:p>
          <a:p>
            <a:pPr lvl="2" marL="1143000" indent="-227160">
              <a:lnSpc>
                <a:spcPct val="100000"/>
              </a:lnSpc>
              <a:spcBef>
                <a:spcPts val="479"/>
              </a:spcBef>
              <a:buClr>
                <a:srgbClr val="ff0000"/>
              </a:buClr>
              <a:buFont typeface="Symbol"/>
              <a:buChar char=""/>
            </a:pPr>
            <a:r>
              <a:rPr b="0" lang="en-US" sz="2400" spc="-1" strike="noStrike">
                <a:solidFill>
                  <a:srgbClr val="ff0000"/>
                </a:solidFill>
                <a:latin typeface="Arial"/>
                <a:ea typeface="DejaVu Sans"/>
              </a:rPr>
              <a:t>0 eigenvalue               =&gt;  uniform region</a:t>
            </a:r>
            <a:endParaRPr b="0" lang="en-US" sz="2400" spc="-1" strike="noStrike">
              <a:latin typeface="Arial"/>
            </a:endParaRPr>
          </a:p>
          <a:p>
            <a:pPr>
              <a:lnSpc>
                <a:spcPct val="100000"/>
              </a:lnSpc>
            </a:pPr>
            <a:endParaRPr b="0" lang="en-US" sz="2400" spc="-1" strike="noStrike">
              <a:latin typeface="Arial"/>
            </a:endParaRPr>
          </a:p>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Interest point detection</a:t>
            </a:r>
            <a:endParaRPr b="0" lang="en-US" sz="32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threshold on the eigenvalues</a:t>
            </a:r>
            <a:endParaRPr b="0" lang="en-US" sz="2800" spc="-1" strike="noStrike">
              <a:latin typeface="Arial"/>
            </a:endParaRPr>
          </a:p>
          <a:p>
            <a:pPr marL="743040" indent="-284400">
              <a:lnSpc>
                <a:spcPct val="100000"/>
              </a:lnSpc>
              <a:spcBef>
                <a:spcPts val="561"/>
              </a:spcBef>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Feature detection summary</a:t>
            </a:r>
            <a:endParaRPr b="0" lang="en-US" sz="4400" spc="-1" strike="noStrike">
              <a:latin typeface="Arial"/>
            </a:endParaRPr>
          </a:p>
        </p:txBody>
      </p:sp>
      <p:pic>
        <p:nvPicPr>
          <p:cNvPr id="503" name="Picture 6" descr=""/>
          <p:cNvPicPr/>
          <p:nvPr/>
        </p:nvPicPr>
        <p:blipFill>
          <a:blip r:embed="rId1"/>
          <a:stretch/>
        </p:blipFill>
        <p:spPr>
          <a:xfrm>
            <a:off x="6095880" y="3429000"/>
            <a:ext cx="2760840" cy="2760840"/>
          </a:xfrm>
          <a:prstGeom prst="rect">
            <a:avLst/>
          </a:prstGeom>
          <a:ln>
            <a:noFill/>
          </a:ln>
        </p:spPr>
      </p:pic>
      <p:pic>
        <p:nvPicPr>
          <p:cNvPr id="504" name="Picture 3" descr=""/>
          <p:cNvPicPr/>
          <p:nvPr/>
        </p:nvPicPr>
        <p:blipFill>
          <a:blip r:embed="rId2"/>
          <a:stretch/>
        </p:blipFill>
        <p:spPr>
          <a:xfrm>
            <a:off x="2057400" y="3524400"/>
            <a:ext cx="2565720" cy="2646360"/>
          </a:xfrm>
          <a:prstGeom prst="rect">
            <a:avLst/>
          </a:prstGeom>
          <a:ln>
            <a:noFill/>
          </a:ln>
        </p:spPr>
      </p:pic>
      <p:sp>
        <p:nvSpPr>
          <p:cNvPr id="505" name="CustomShape 2"/>
          <p:cNvSpPr/>
          <p:nvPr/>
        </p:nvSpPr>
        <p:spPr>
          <a:xfrm>
            <a:off x="6524640" y="4410000"/>
            <a:ext cx="227160" cy="227160"/>
          </a:xfrm>
          <a:prstGeom prst="rect">
            <a:avLst/>
          </a:prstGeom>
          <a:noFill/>
          <a:ln w="12600">
            <a:solidFill>
              <a:srgbClr val="ff0000"/>
            </a:solidFill>
            <a:round/>
          </a:ln>
        </p:spPr>
        <p:style>
          <a:lnRef idx="0"/>
          <a:fillRef idx="0"/>
          <a:effectRef idx="0"/>
          <a:fontRef idx="minor"/>
        </p:style>
      </p:sp>
      <p:sp>
        <p:nvSpPr>
          <p:cNvPr id="506" name="CustomShape 3"/>
          <p:cNvSpPr/>
          <p:nvPr/>
        </p:nvSpPr>
        <p:spPr>
          <a:xfrm rot="10800000">
            <a:off x="4626000" y="3524040"/>
            <a:ext cx="2127240" cy="88452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0"/>
          <a:fillRef idx="0"/>
          <a:effectRef idx="0"/>
          <a:fontRef idx="minor"/>
        </p:style>
      </p:sp>
      <p:sp>
        <p:nvSpPr>
          <p:cNvPr id="507" name="CustomShape 4"/>
          <p:cNvSpPr/>
          <p:nvPr/>
        </p:nvSpPr>
        <p:spPr>
          <a:xfrm flipV="1" rot="10800000">
            <a:off x="13137120" y="10769400"/>
            <a:ext cx="2127240" cy="153216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0"/>
          <a:fillRef idx="0"/>
          <a:effectRef idx="0"/>
          <a:fontRef idx="minor"/>
        </p:style>
      </p:sp>
      <p:sp>
        <p:nvSpPr>
          <p:cNvPr id="508" name="CustomShape 5"/>
          <p:cNvSpPr/>
          <p:nvPr/>
        </p:nvSpPr>
        <p:spPr>
          <a:xfrm>
            <a:off x="685800" y="1295280"/>
            <a:ext cx="7770960" cy="525636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241"/>
              </a:spcBef>
            </a:pPr>
            <a:r>
              <a:rPr b="0" lang="en-US" sz="1800" spc="-1" strike="noStrike">
                <a:solidFill>
                  <a:srgbClr val="000000"/>
                </a:solidFill>
                <a:latin typeface="Arial"/>
                <a:ea typeface="DejaVu Sans"/>
              </a:rPr>
              <a:t>Here’s what you do</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Compute the gradient at each point in the image</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Create the </a:t>
            </a:r>
            <a:r>
              <a:rPr b="0" i="1" lang="en-US" sz="1800" spc="-1" strike="noStrike">
                <a:solidFill>
                  <a:srgbClr val="000000"/>
                </a:solidFill>
                <a:latin typeface="Arial"/>
                <a:ea typeface="DejaVu Sans"/>
              </a:rPr>
              <a:t>M</a:t>
            </a:r>
            <a:r>
              <a:rPr b="0" lang="en-US" sz="1800" spc="-1" strike="noStrike">
                <a:solidFill>
                  <a:srgbClr val="000000"/>
                </a:solidFill>
                <a:latin typeface="Arial"/>
                <a:ea typeface="DejaVu Sans"/>
              </a:rPr>
              <a:t> matrix from the entries in the gradient</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Compute the eigenvalues. </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Find points with large response (</a:t>
            </a:r>
            <a:r>
              <a:rPr b="0" lang="en-US" sz="1800" spc="-1" strike="noStrike">
                <a:solidFill>
                  <a:srgbClr val="000000"/>
                </a:solidFill>
                <a:latin typeface="Symbol"/>
                <a:ea typeface="DejaVu Sans"/>
              </a:rPr>
              <a:t></a:t>
            </a:r>
            <a:r>
              <a:rPr b="0" lang="en-US" sz="1800" spc="-1" strike="noStrike">
                <a:solidFill>
                  <a:srgbClr val="000000"/>
                </a:solidFill>
                <a:latin typeface="Arial"/>
                <a:ea typeface="DejaVu Sans"/>
              </a:rPr>
              <a:t> &gt; threshold)</a:t>
            </a:r>
            <a:endParaRPr b="0" lang="en-US" sz="1800" spc="-1" strike="noStrike">
              <a:latin typeface="Arial"/>
            </a:endParaRPr>
          </a:p>
          <a:p>
            <a:pPr lvl="1" marL="743040" indent="-284400">
              <a:lnSpc>
                <a:spcPct val="100000"/>
              </a:lnSpc>
              <a:spcBef>
                <a:spcPts val="479"/>
              </a:spcBef>
              <a:buClr>
                <a:srgbClr val="000000"/>
              </a:buClr>
              <a:buFont typeface="Symbol"/>
              <a:buChar char=""/>
            </a:pPr>
            <a:r>
              <a:rPr b="0" lang="en-US" sz="1800" spc="-1" strike="noStrike">
                <a:solidFill>
                  <a:srgbClr val="000000"/>
                </a:solidFill>
                <a:latin typeface="Arial"/>
                <a:ea typeface="DejaVu Sans"/>
              </a:rPr>
              <a:t>Choose those points where </a:t>
            </a:r>
            <a:r>
              <a:rPr b="0" lang="en-US" sz="2400" spc="-1" strike="noStrike">
                <a:solidFill>
                  <a:srgbClr val="000000"/>
                </a:solidFill>
                <a:latin typeface="Symbol"/>
                <a:ea typeface="DejaVu Sans"/>
              </a:rPr>
              <a:t></a:t>
            </a:r>
            <a:r>
              <a:rPr b="0" lang="en-US" sz="1800" spc="-1" strike="noStrike">
                <a:solidFill>
                  <a:srgbClr val="000000"/>
                </a:solidFill>
                <a:latin typeface="Arial"/>
                <a:ea typeface="DejaVu Sans"/>
              </a:rPr>
              <a:t> is a local maximum as features</a:t>
            </a:r>
            <a:endParaRPr b="0" lang="en-US" sz="1800" spc="-1" strike="noStrike">
              <a:latin typeface="Arial"/>
            </a:endParaRPr>
          </a:p>
          <a:p>
            <a:pPr>
              <a:lnSpc>
                <a:spcPct val="100000"/>
              </a:lnSpc>
              <a:spcBef>
                <a:spcPts val="360"/>
              </a:spcBef>
            </a:pPr>
            <a:endParaRPr b="0" lang="en-US" sz="1800" spc="-1" strike="noStrike">
              <a:latin typeface="Arial"/>
            </a:endParaRPr>
          </a:p>
        </p:txBody>
      </p:sp>
      <p:sp>
        <p:nvSpPr>
          <p:cNvPr id="509" name="CustomShape 6"/>
          <p:cNvSpPr/>
          <p:nvPr/>
        </p:nvSpPr>
        <p:spPr>
          <a:xfrm>
            <a:off x="1066680" y="3048120"/>
            <a:ext cx="6863040" cy="379440"/>
          </a:xfrm>
          <a:prstGeom prst="rect">
            <a:avLst/>
          </a:prstGeom>
          <a:noFill/>
          <a:ln w="28440">
            <a:solidFill>
              <a:srgbClr val="ff0000"/>
            </a:solidFill>
            <a:round/>
          </a:ln>
        </p:spPr>
        <p:style>
          <a:lnRef idx="0"/>
          <a:fillRef idx="0"/>
          <a:effectRef idx="0"/>
          <a:fontRef idx="minor"/>
        </p:style>
      </p:sp>
      <p:sp>
        <p:nvSpPr>
          <p:cNvPr id="510" name="CustomShape 7"/>
          <p:cNvSpPr/>
          <p:nvPr/>
        </p:nvSpPr>
        <p:spPr>
          <a:xfrm>
            <a:off x="7281360" y="6019920"/>
            <a:ext cx="486360" cy="759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400" spc="-1" strike="noStrike">
                <a:solidFill>
                  <a:srgbClr val="000000"/>
                </a:solidFill>
                <a:latin typeface="Symbol"/>
                <a:ea typeface="DejaVu Sans"/>
              </a:rPr>
              <a:t></a:t>
            </a:r>
            <a:endParaRPr b="0" lang="en-US" sz="4400" spc="-1" strike="noStrike">
              <a:latin typeface="Arial"/>
            </a:endParaRPr>
          </a:p>
        </p:txBody>
      </p:sp>
      <p:sp>
        <p:nvSpPr>
          <p:cNvPr id="511" name="CustomShape 8"/>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512" name="CustomShape 9"/>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3AB85F9-EC07-4A5E-92EA-A85A89DDCC8D}"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DejaVu Sans"/>
              </a:rPr>
              <a:t>Corner </a:t>
            </a:r>
            <a:r>
              <a:rPr b="0" lang="en-US" sz="4000" spc="-1" strike="noStrike">
                <a:solidFill>
                  <a:srgbClr val="000000"/>
                </a:solidFill>
                <a:latin typeface="Arial"/>
                <a:ea typeface="PMingLiU"/>
              </a:rPr>
              <a:t>Detector</a:t>
            </a:r>
            <a:endParaRPr b="0" lang="en-US" sz="4000" spc="-1" strike="noStrike">
              <a:latin typeface="Arial"/>
            </a:endParaRPr>
          </a:p>
        </p:txBody>
      </p:sp>
      <p:sp>
        <p:nvSpPr>
          <p:cNvPr id="514" name="CustomShape 2"/>
          <p:cNvSpPr/>
          <p:nvPr/>
        </p:nvSpPr>
        <p:spPr>
          <a:xfrm>
            <a:off x="380880" y="1501920"/>
            <a:ext cx="5629320" cy="516240"/>
          </a:xfrm>
          <a:prstGeom prst="rect">
            <a:avLst/>
          </a:prstGeom>
          <a:noFill/>
          <a:ln>
            <a:noFill/>
          </a:ln>
        </p:spPr>
        <p:style>
          <a:lnRef idx="0"/>
          <a:fillRef idx="0"/>
          <a:effectRef idx="0"/>
          <a:fontRef idx="minor"/>
        </p:style>
        <p:txBody>
          <a:bodyPr lIns="90000" rIns="90000" tIns="45000" bIns="45000">
            <a:spAutoFit/>
          </a:bodyPr>
          <a:p>
            <a:pPr algn="ctr">
              <a:lnSpc>
                <a:spcPct val="100000"/>
              </a:lnSpc>
              <a:spcBef>
                <a:spcPts val="1400"/>
              </a:spcBef>
            </a:pPr>
            <a:r>
              <a:rPr b="0" lang="en-US" sz="2800" spc="-1" strike="noStrike">
                <a:solidFill>
                  <a:srgbClr val="000000"/>
                </a:solidFill>
                <a:latin typeface="Trebuchet MS"/>
                <a:ea typeface="PMingLiU"/>
              </a:rPr>
              <a:t>Measure of corner response:</a:t>
            </a:r>
            <a:endParaRPr b="0" lang="en-US" sz="2800" spc="-1" strike="noStrike">
              <a:latin typeface="Arial"/>
            </a:endParaRPr>
          </a:p>
        </p:txBody>
      </p:sp>
      <p:sp>
        <p:nvSpPr>
          <p:cNvPr id="515" name="CustomShape 3"/>
          <p:cNvSpPr/>
          <p:nvPr/>
        </p:nvSpPr>
        <p:spPr>
          <a:xfrm>
            <a:off x="663840" y="4876920"/>
            <a:ext cx="6066720" cy="45540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2400" spc="-1" strike="noStrike">
                <a:solidFill>
                  <a:srgbClr val="000000"/>
                </a:solidFill>
                <a:latin typeface="Trebuchet MS"/>
                <a:ea typeface="PMingLiU"/>
              </a:rPr>
              <a:t>(</a:t>
            </a:r>
            <a:r>
              <a:rPr b="0" i="1" lang="en-US" sz="2400" spc="-1" strike="noStrike">
                <a:solidFill>
                  <a:srgbClr val="000000"/>
                </a:solidFill>
                <a:latin typeface="Trebuchet MS"/>
                <a:ea typeface="PMingLiU"/>
              </a:rPr>
              <a:t>k</a:t>
            </a:r>
            <a:r>
              <a:rPr b="0" lang="en-US" sz="2400" spc="-1" strike="noStrike">
                <a:solidFill>
                  <a:srgbClr val="000000"/>
                </a:solidFill>
                <a:latin typeface="Trebuchet MS"/>
                <a:ea typeface="PMingLiU"/>
              </a:rPr>
              <a:t> – empirical constant, </a:t>
            </a:r>
            <a:r>
              <a:rPr b="0" i="1" lang="en-US" sz="2400" spc="-1" strike="noStrike">
                <a:solidFill>
                  <a:srgbClr val="000000"/>
                </a:solidFill>
                <a:latin typeface="Trebuchet MS"/>
                <a:ea typeface="PMingLiU"/>
              </a:rPr>
              <a:t>k </a:t>
            </a:r>
            <a:r>
              <a:rPr b="0" lang="en-US" sz="2400" spc="-1" strike="noStrike">
                <a:solidFill>
                  <a:srgbClr val="000000"/>
                </a:solidFill>
                <a:latin typeface="Trebuchet MS"/>
                <a:ea typeface="PMingLiU"/>
              </a:rPr>
              <a:t>= 0.04-0.06)</a:t>
            </a:r>
            <a:endParaRPr b="0" lang="en-US" sz="2400" spc="-1" strike="noStrike">
              <a:latin typeface="Arial"/>
            </a:endParaRPr>
          </a:p>
        </p:txBody>
      </p:sp>
      <p:grpSp>
        <p:nvGrpSpPr>
          <p:cNvPr id="516" name="Group 4"/>
          <p:cNvGrpSpPr/>
          <p:nvPr/>
        </p:nvGrpSpPr>
        <p:grpSpPr>
          <a:xfrm>
            <a:off x="5638680" y="1972080"/>
            <a:ext cx="3275280" cy="2970720"/>
            <a:chOff x="5638680" y="1972080"/>
            <a:chExt cx="3275280" cy="2970720"/>
          </a:xfrm>
        </p:grpSpPr>
        <p:pic>
          <p:nvPicPr>
            <p:cNvPr id="517" name="Picture 8" descr=""/>
            <p:cNvPicPr/>
            <p:nvPr/>
          </p:nvPicPr>
          <p:blipFill>
            <a:blip r:embed="rId1"/>
            <a:stretch/>
          </p:blipFill>
          <p:spPr>
            <a:xfrm>
              <a:off x="5638680" y="2062080"/>
              <a:ext cx="3275280" cy="2829600"/>
            </a:xfrm>
            <a:prstGeom prst="rect">
              <a:avLst/>
            </a:prstGeom>
            <a:ln>
              <a:noFill/>
            </a:ln>
          </p:spPr>
        </p:pic>
        <p:sp>
          <p:nvSpPr>
            <p:cNvPr id="518" name="CustomShape 5"/>
            <p:cNvSpPr/>
            <p:nvPr/>
          </p:nvSpPr>
          <p:spPr>
            <a:xfrm>
              <a:off x="8505720" y="4583880"/>
              <a:ext cx="203400" cy="358920"/>
            </a:xfrm>
            <a:prstGeom prst="rect">
              <a:avLst/>
            </a:prstGeom>
            <a:solidFill>
              <a:schemeClr val="bg1"/>
            </a:solidFill>
            <a:ln>
              <a:noFill/>
            </a:ln>
          </p:spPr>
          <p:style>
            <a:lnRef idx="0"/>
            <a:fillRef idx="0"/>
            <a:effectRef idx="0"/>
            <a:fontRef idx="minor"/>
          </p:style>
        </p:sp>
        <p:sp>
          <p:nvSpPr>
            <p:cNvPr id="519" name="CustomShape 6"/>
            <p:cNvSpPr/>
            <p:nvPr/>
          </p:nvSpPr>
          <p:spPr>
            <a:xfrm>
              <a:off x="5638680" y="1972080"/>
              <a:ext cx="408240" cy="358920"/>
            </a:xfrm>
            <a:prstGeom prst="rect">
              <a:avLst/>
            </a:prstGeom>
            <a:solidFill>
              <a:schemeClr val="bg1"/>
            </a:solidFill>
            <a:ln>
              <a:noFill/>
            </a:ln>
          </p:spPr>
          <p:style>
            <a:lnRef idx="0"/>
            <a:fillRef idx="0"/>
            <a:effectRef idx="0"/>
            <a:fontRef idx="minor"/>
          </p:style>
        </p:sp>
      </p:grpSp>
      <p:sp>
        <p:nvSpPr>
          <p:cNvPr id="520" name="CustomShape 7"/>
          <p:cNvSpPr/>
          <p:nvPr/>
        </p:nvSpPr>
        <p:spPr>
          <a:xfrm>
            <a:off x="1589760" y="5904000"/>
            <a:ext cx="45021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No need to compute eigenvalues explicitly!</a:t>
            </a:r>
            <a:endParaRPr b="0" lang="en-US" sz="1800" spc="-1" strike="noStrike">
              <a:latin typeface="Arial"/>
            </a:endParaRPr>
          </a:p>
        </p:txBody>
      </p:sp>
      <p:sp>
        <p:nvSpPr>
          <p:cNvPr id="521" name="CustomShape 8"/>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522" name="CustomShape 9"/>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7071AAA-4A92-487F-977A-1EB794DFF1AE}"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523" name="" descr=""/>
          <p:cNvPicPr/>
          <p:nvPr/>
        </p:nvPicPr>
        <p:blipFill>
          <a:blip r:embed="rId2"/>
          <a:stretch/>
        </p:blipFill>
        <p:spPr>
          <a:xfrm>
            <a:off x="1676520" y="2286000"/>
            <a:ext cx="3846960" cy="697320"/>
          </a:xfrm>
          <a:prstGeom prst="rect">
            <a:avLst/>
          </a:prstGeom>
          <a:ln>
            <a:noFill/>
          </a:ln>
        </p:spPr>
      </p:pic>
      <p:pic>
        <p:nvPicPr>
          <p:cNvPr id="524" name="" descr=""/>
          <p:cNvPicPr/>
          <p:nvPr/>
        </p:nvPicPr>
        <p:blipFill>
          <a:blip r:embed="rId3"/>
          <a:stretch/>
        </p:blipFill>
        <p:spPr>
          <a:xfrm>
            <a:off x="2438280" y="3200400"/>
            <a:ext cx="2665800" cy="11419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CD6FEEA-F333-476C-8606-0F0E42E7DC18}" type="slidenum">
              <a:rPr b="0" lang="en-US" sz="1400" spc="-1" strike="noStrike">
                <a:solidFill>
                  <a:srgbClr val="000000"/>
                </a:solidFill>
                <a:latin typeface="Arial"/>
                <a:ea typeface="DejaVu Sans"/>
              </a:rPr>
              <a:t>&lt;number&gt;</a:t>
            </a:fld>
            <a:endParaRPr b="0" lang="en-US" sz="1400" spc="-1" strike="noStrike">
              <a:latin typeface="Arial"/>
            </a:endParaRPr>
          </a:p>
        </p:txBody>
      </p:sp>
      <p:sp>
        <p:nvSpPr>
          <p:cNvPr id="526" name="CustomShape 2"/>
          <p:cNvSpPr/>
          <p:nvPr/>
        </p:nvSpPr>
        <p:spPr>
          <a:xfrm>
            <a:off x="690480" y="426960"/>
            <a:ext cx="7794720" cy="669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Corner Detector</a:t>
            </a:r>
            <a:endParaRPr b="0" lang="en-US" sz="4400" spc="-1" strike="noStrike">
              <a:latin typeface="Arial"/>
            </a:endParaRPr>
          </a:p>
        </p:txBody>
      </p:sp>
      <p:sp>
        <p:nvSpPr>
          <p:cNvPr id="527" name="CustomShape 3"/>
          <p:cNvSpPr/>
          <p:nvPr/>
        </p:nvSpPr>
        <p:spPr>
          <a:xfrm>
            <a:off x="501480" y="1523880"/>
            <a:ext cx="8401320" cy="3227400"/>
          </a:xfrm>
          <a:prstGeom prst="rect">
            <a:avLst/>
          </a:prstGeom>
          <a:noFill/>
          <a:ln>
            <a:noFill/>
          </a:ln>
        </p:spPr>
        <p:style>
          <a:lnRef idx="0"/>
          <a:fillRef idx="0"/>
          <a:effectRef idx="0"/>
          <a:fontRef idx="minor"/>
        </p:style>
        <p:txBody>
          <a:bodyPr lIns="90000" rIns="90000" tIns="45000" bIns="45000">
            <a:noAutofit/>
          </a:bodyPr>
          <a:p>
            <a:pPr marL="343080" indent="-341640">
              <a:lnSpc>
                <a:spcPct val="90000"/>
              </a:lnSpc>
              <a:spcBef>
                <a:spcPts val="479"/>
              </a:spcBef>
              <a:buClr>
                <a:srgbClr val="000000"/>
              </a:buClr>
              <a:buFont typeface="Symbol"/>
              <a:buChar char=""/>
            </a:pPr>
            <a:r>
              <a:rPr b="0" lang="en-US" sz="2400" spc="-1" strike="noStrike">
                <a:solidFill>
                  <a:srgbClr val="000000"/>
                </a:solidFill>
                <a:latin typeface="Arial"/>
                <a:ea typeface="DejaVu Sans"/>
              </a:rPr>
              <a:t>Corner strength </a:t>
            </a:r>
            <a:r>
              <a:rPr b="0" lang="en-US" sz="2400" spc="-1" strike="noStrike">
                <a:solidFill>
                  <a:srgbClr val="ff0000"/>
                </a:solidFill>
                <a:latin typeface="Arial"/>
                <a:ea typeface="DejaVu Sans"/>
              </a:rPr>
              <a:t>R = Det(M) – k Tr(M)</a:t>
            </a:r>
            <a:r>
              <a:rPr b="0" lang="en-US" sz="2400" spc="-1" strike="noStrike" baseline="30000">
                <a:solidFill>
                  <a:srgbClr val="ff0000"/>
                </a:solidFill>
                <a:latin typeface="Arial"/>
                <a:ea typeface="DejaVu Sans"/>
              </a:rPr>
              <a:t>2</a:t>
            </a:r>
            <a:endParaRPr b="0" lang="en-US" sz="2400" spc="-1" strike="noStrike">
              <a:latin typeface="Arial"/>
            </a:endParaRPr>
          </a:p>
          <a:p>
            <a:pPr marL="343080" indent="-341640">
              <a:lnSpc>
                <a:spcPct val="90000"/>
              </a:lnSpc>
              <a:spcBef>
                <a:spcPts val="479"/>
              </a:spcBef>
              <a:buClr>
                <a:srgbClr val="000000"/>
              </a:buClr>
              <a:buFont typeface="Symbol"/>
              <a:buChar char=""/>
            </a:pPr>
            <a:r>
              <a:rPr b="0" lang="en-US" sz="2400" spc="-1" strike="noStrike">
                <a:solidFill>
                  <a:srgbClr val="000000"/>
                </a:solidFill>
                <a:latin typeface="Arial"/>
                <a:ea typeface="DejaVu Sans"/>
              </a:rPr>
              <a:t>Let </a:t>
            </a:r>
            <a:r>
              <a:rPr b="0" lang="en-US" sz="2400" spc="-1" strike="noStrike">
                <a:solidFill>
                  <a:srgbClr val="000000"/>
                </a:solidFill>
                <a:latin typeface="Symbol"/>
                <a:ea typeface="DejaVu Sans"/>
              </a:rPr>
              <a:t></a:t>
            </a:r>
            <a:r>
              <a:rPr b="0" lang="en-US" sz="2400" spc="-1" strike="noStrike">
                <a:solidFill>
                  <a:srgbClr val="000000"/>
                </a:solidFill>
                <a:latin typeface="Arial"/>
                <a:ea typeface="DejaVu Sans"/>
              </a:rPr>
              <a:t> and </a:t>
            </a:r>
            <a:r>
              <a:rPr b="0" lang="en-US" sz="2400" spc="-1" strike="noStrike">
                <a:solidFill>
                  <a:srgbClr val="000000"/>
                </a:solidFill>
                <a:latin typeface="Symbol"/>
                <a:ea typeface="DejaVu Sans"/>
              </a:rPr>
              <a:t></a:t>
            </a:r>
            <a:r>
              <a:rPr b="0" lang="en-US" sz="2400" spc="-1" strike="noStrike">
                <a:solidFill>
                  <a:srgbClr val="000000"/>
                </a:solidFill>
                <a:latin typeface="Arial"/>
                <a:ea typeface="DejaVu Sans"/>
              </a:rPr>
              <a:t> be the two eigenvalues. </a:t>
            </a:r>
            <a:r>
              <a:rPr b="0" lang="en-US" sz="2400" spc="-1" strike="noStrike">
                <a:solidFill>
                  <a:srgbClr val="0033cc"/>
                </a:solidFill>
                <a:latin typeface="Arial"/>
                <a:ea typeface="DejaVu Sans"/>
              </a:rPr>
              <a:t>We don’t have to calculate them! </a:t>
            </a:r>
            <a:endParaRPr b="0" lang="en-US" sz="2400" spc="-1" strike="noStrike">
              <a:latin typeface="Arial"/>
            </a:endParaRPr>
          </a:p>
          <a:p>
            <a:pPr>
              <a:lnSpc>
                <a:spcPct val="90000"/>
              </a:lnSpc>
              <a:spcBef>
                <a:spcPts val="479"/>
              </a:spcBef>
            </a:pPr>
            <a:endParaRPr b="0" lang="en-US" sz="2400" spc="-1" strike="noStrike">
              <a:latin typeface="Arial"/>
            </a:endParaRPr>
          </a:p>
          <a:p>
            <a:pPr>
              <a:lnSpc>
                <a:spcPct val="90000"/>
              </a:lnSpc>
              <a:spcBef>
                <a:spcPts val="479"/>
              </a:spcBef>
            </a:pPr>
            <a:endParaRPr b="0" lang="en-US" sz="2400" spc="-1" strike="noStrike">
              <a:latin typeface="Arial"/>
            </a:endParaRPr>
          </a:p>
          <a:p>
            <a:pPr>
              <a:lnSpc>
                <a:spcPct val="90000"/>
              </a:lnSpc>
              <a:spcBef>
                <a:spcPts val="479"/>
              </a:spcBef>
            </a:pPr>
            <a:endParaRPr b="0" lang="en-US" sz="2400" spc="-1" strike="noStrike">
              <a:latin typeface="Arial"/>
            </a:endParaRPr>
          </a:p>
          <a:p>
            <a:pPr marL="343080" indent="-341640">
              <a:lnSpc>
                <a:spcPct val="90000"/>
              </a:lnSpc>
              <a:spcBef>
                <a:spcPts val="479"/>
              </a:spcBef>
              <a:buClr>
                <a:srgbClr val="00b050"/>
              </a:buClr>
              <a:buFont typeface="Symbol"/>
              <a:buChar char=""/>
            </a:pPr>
            <a:r>
              <a:rPr b="1" lang="en-US" sz="2400" spc="-1" strike="noStrike">
                <a:solidFill>
                  <a:srgbClr val="00b050"/>
                </a:solidFill>
                <a:latin typeface="Arial"/>
                <a:ea typeface="DejaVu Sans"/>
              </a:rPr>
              <a:t>R is positive for corners, - for edges, and small for flat regions</a:t>
            </a:r>
            <a:endParaRPr b="0" lang="en-US" sz="2400" spc="-1" strike="noStrike">
              <a:latin typeface="Arial"/>
            </a:endParaRPr>
          </a:p>
          <a:p>
            <a:pPr>
              <a:lnSpc>
                <a:spcPct val="90000"/>
              </a:lnSpc>
              <a:spcBef>
                <a:spcPts val="479"/>
              </a:spcBef>
            </a:pPr>
            <a:endParaRPr b="0" lang="en-US" sz="2400" spc="-1" strike="noStrike">
              <a:latin typeface="Arial"/>
            </a:endParaRPr>
          </a:p>
        </p:txBody>
      </p:sp>
      <p:grpSp>
        <p:nvGrpSpPr>
          <p:cNvPr id="528" name="Group 4"/>
          <p:cNvGrpSpPr/>
          <p:nvPr/>
        </p:nvGrpSpPr>
        <p:grpSpPr>
          <a:xfrm>
            <a:off x="609480" y="2514600"/>
            <a:ext cx="6853680" cy="1336680"/>
            <a:chOff x="609480" y="2514600"/>
            <a:chExt cx="6853680" cy="1336680"/>
          </a:xfrm>
        </p:grpSpPr>
        <p:pic>
          <p:nvPicPr>
            <p:cNvPr id="529" name="Picture 7" descr="matA"/>
            <p:cNvPicPr/>
            <p:nvPr/>
          </p:nvPicPr>
          <p:blipFill>
            <a:blip r:embed="rId1"/>
            <a:stretch/>
          </p:blipFill>
          <p:spPr>
            <a:xfrm>
              <a:off x="609480" y="2649600"/>
              <a:ext cx="2640240" cy="1150920"/>
            </a:xfrm>
            <a:prstGeom prst="rect">
              <a:avLst/>
            </a:prstGeom>
            <a:ln w="9360">
              <a:noFill/>
            </a:ln>
          </p:spPr>
        </p:pic>
        <p:pic>
          <p:nvPicPr>
            <p:cNvPr id="530" name="Picture 8" descr="det"/>
            <p:cNvPicPr/>
            <p:nvPr/>
          </p:nvPicPr>
          <p:blipFill>
            <a:blip r:embed="rId2"/>
            <a:stretch/>
          </p:blipFill>
          <p:spPr>
            <a:xfrm>
              <a:off x="3351240" y="2514600"/>
              <a:ext cx="4111920" cy="784440"/>
            </a:xfrm>
            <a:prstGeom prst="rect">
              <a:avLst/>
            </a:prstGeom>
            <a:ln w="9360">
              <a:noFill/>
            </a:ln>
          </p:spPr>
        </p:pic>
        <p:pic>
          <p:nvPicPr>
            <p:cNvPr id="531" name="Picture 9" descr="trace"/>
            <p:cNvPicPr/>
            <p:nvPr/>
          </p:nvPicPr>
          <p:blipFill>
            <a:blip r:embed="rId3"/>
            <a:stretch/>
          </p:blipFill>
          <p:spPr>
            <a:xfrm>
              <a:off x="3571920" y="3076560"/>
              <a:ext cx="3106800" cy="774720"/>
            </a:xfrm>
            <a:prstGeom prst="rect">
              <a:avLst/>
            </a:prstGeom>
            <a:ln w="9360">
              <a:noFill/>
            </a:ln>
          </p:spPr>
        </p:pic>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Image Matching</a:t>
            </a:r>
            <a:endParaRPr b="0" lang="en-US" sz="4400" spc="-1" strike="noStrike">
              <a:latin typeface="Arial"/>
            </a:endParaRPr>
          </a:p>
        </p:txBody>
      </p:sp>
      <p:pic>
        <p:nvPicPr>
          <p:cNvPr id="169" name="Picture 2" descr="http://farm1.static.flickr.com/47/136915456_c6f719ea3f.jpg?v=0"/>
          <p:cNvPicPr/>
          <p:nvPr/>
        </p:nvPicPr>
        <p:blipFill>
          <a:blip r:embed="rId1"/>
          <a:stretch/>
        </p:blipFill>
        <p:spPr>
          <a:xfrm>
            <a:off x="838080" y="1600200"/>
            <a:ext cx="3351240" cy="2513160"/>
          </a:xfrm>
          <a:prstGeom prst="rect">
            <a:avLst/>
          </a:prstGeom>
          <a:ln>
            <a:noFill/>
          </a:ln>
        </p:spPr>
      </p:pic>
      <p:pic>
        <p:nvPicPr>
          <p:cNvPr id="170" name="Picture 6" descr="http://farm1.static.flickr.com/150/428567562_c51726836e.jpg?v=1174430488"/>
          <p:cNvPicPr/>
          <p:nvPr/>
        </p:nvPicPr>
        <p:blipFill>
          <a:blip r:embed="rId2"/>
          <a:stretch/>
        </p:blipFill>
        <p:spPr>
          <a:xfrm>
            <a:off x="4724280" y="1600200"/>
            <a:ext cx="3646800" cy="4862520"/>
          </a:xfrm>
          <a:prstGeom prst="rect">
            <a:avLst/>
          </a:prstGeom>
          <a:ln>
            <a:noFill/>
          </a:ln>
        </p:spPr>
      </p:pic>
      <p:pic>
        <p:nvPicPr>
          <p:cNvPr id="171" name="Picture 4" descr="http://farm1.static.flickr.com/133/328570837_37b6289916.jpg?v=0"/>
          <p:cNvPicPr/>
          <p:nvPr/>
        </p:nvPicPr>
        <p:blipFill>
          <a:blip r:embed="rId3"/>
          <a:stretch/>
        </p:blipFill>
        <p:spPr>
          <a:xfrm>
            <a:off x="825480" y="4267080"/>
            <a:ext cx="3410640" cy="2394000"/>
          </a:xfrm>
          <a:prstGeom prst="rect">
            <a:avLst/>
          </a:prstGeom>
          <a:ln>
            <a:noFill/>
          </a:ln>
        </p:spPr>
      </p:pic>
      <p:sp>
        <p:nvSpPr>
          <p:cNvPr id="172"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FDB2485-CC7A-40B5-A1F2-4FB1AAF5A84A}"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457200" y="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The Harris operator</a:t>
            </a:r>
            <a:endParaRPr b="0" lang="en-US" sz="4400" spc="-1" strike="noStrike">
              <a:latin typeface="Arial"/>
            </a:endParaRPr>
          </a:p>
        </p:txBody>
      </p:sp>
      <p:pic>
        <p:nvPicPr>
          <p:cNvPr id="533" name="Picture 6" descr=""/>
          <p:cNvPicPr/>
          <p:nvPr/>
        </p:nvPicPr>
        <p:blipFill>
          <a:blip r:embed="rId1"/>
          <a:stretch/>
        </p:blipFill>
        <p:spPr>
          <a:xfrm>
            <a:off x="4876920" y="3943440"/>
            <a:ext cx="2760840" cy="2760840"/>
          </a:xfrm>
          <a:prstGeom prst="rect">
            <a:avLst/>
          </a:prstGeom>
          <a:ln>
            <a:noFill/>
          </a:ln>
        </p:spPr>
      </p:pic>
      <p:pic>
        <p:nvPicPr>
          <p:cNvPr id="534" name="Picture 3" descr=""/>
          <p:cNvPicPr/>
          <p:nvPr/>
        </p:nvPicPr>
        <p:blipFill>
          <a:blip r:embed="rId2"/>
          <a:stretch/>
        </p:blipFill>
        <p:spPr>
          <a:xfrm>
            <a:off x="838080" y="4038480"/>
            <a:ext cx="2565720" cy="2646360"/>
          </a:xfrm>
          <a:prstGeom prst="rect">
            <a:avLst/>
          </a:prstGeom>
          <a:ln>
            <a:noFill/>
          </a:ln>
        </p:spPr>
      </p:pic>
      <p:sp>
        <p:nvSpPr>
          <p:cNvPr id="535" name="CustomShape 2"/>
          <p:cNvSpPr/>
          <p:nvPr/>
        </p:nvSpPr>
        <p:spPr>
          <a:xfrm>
            <a:off x="5305320" y="4924440"/>
            <a:ext cx="227160" cy="227160"/>
          </a:xfrm>
          <a:prstGeom prst="rect">
            <a:avLst/>
          </a:prstGeom>
          <a:noFill/>
          <a:ln w="12600">
            <a:solidFill>
              <a:srgbClr val="ff0000"/>
            </a:solidFill>
            <a:round/>
          </a:ln>
        </p:spPr>
        <p:style>
          <a:lnRef idx="0"/>
          <a:fillRef idx="0"/>
          <a:effectRef idx="0"/>
          <a:fontRef idx="minor"/>
        </p:style>
      </p:sp>
      <p:sp>
        <p:nvSpPr>
          <p:cNvPr id="536" name="CustomShape 3"/>
          <p:cNvSpPr/>
          <p:nvPr/>
        </p:nvSpPr>
        <p:spPr>
          <a:xfrm rot="10800000">
            <a:off x="3176280" y="4143600"/>
            <a:ext cx="2127240" cy="88452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0"/>
          <a:fillRef idx="0"/>
          <a:effectRef idx="0"/>
          <a:fontRef idx="minor"/>
        </p:style>
      </p:sp>
      <p:pic>
        <p:nvPicPr>
          <p:cNvPr id="537" name="Picture 2" descr=""/>
          <p:cNvPicPr/>
          <p:nvPr/>
        </p:nvPicPr>
        <p:blipFill>
          <a:blip r:embed="rId3"/>
          <a:stretch/>
        </p:blipFill>
        <p:spPr>
          <a:xfrm>
            <a:off x="4875120" y="1066680"/>
            <a:ext cx="2743200" cy="2743200"/>
          </a:xfrm>
          <a:prstGeom prst="rect">
            <a:avLst/>
          </a:prstGeom>
          <a:ln>
            <a:noFill/>
          </a:ln>
        </p:spPr>
      </p:pic>
      <p:pic>
        <p:nvPicPr>
          <p:cNvPr id="538" name="Picture 10" descr=""/>
          <p:cNvPicPr/>
          <p:nvPr/>
        </p:nvPicPr>
        <p:blipFill>
          <a:blip r:embed="rId4"/>
          <a:stretch/>
        </p:blipFill>
        <p:spPr>
          <a:xfrm>
            <a:off x="971640" y="1066680"/>
            <a:ext cx="2455920" cy="2729160"/>
          </a:xfrm>
          <a:prstGeom prst="rect">
            <a:avLst/>
          </a:prstGeom>
          <a:ln>
            <a:noFill/>
          </a:ln>
        </p:spPr>
      </p:pic>
      <p:sp>
        <p:nvSpPr>
          <p:cNvPr id="539" name="CustomShape 4"/>
          <p:cNvSpPr/>
          <p:nvPr/>
        </p:nvSpPr>
        <p:spPr>
          <a:xfrm>
            <a:off x="5305320" y="2028960"/>
            <a:ext cx="227160" cy="227160"/>
          </a:xfrm>
          <a:prstGeom prst="rect">
            <a:avLst/>
          </a:prstGeom>
          <a:noFill/>
          <a:ln w="12600">
            <a:solidFill>
              <a:srgbClr val="ff0000"/>
            </a:solidFill>
            <a:round/>
          </a:ln>
        </p:spPr>
        <p:style>
          <a:lnRef idx="0"/>
          <a:fillRef idx="0"/>
          <a:effectRef idx="0"/>
          <a:fontRef idx="minor"/>
        </p:style>
      </p:sp>
      <p:sp>
        <p:nvSpPr>
          <p:cNvPr id="540" name="CustomShape 5"/>
          <p:cNvSpPr/>
          <p:nvPr/>
        </p:nvSpPr>
        <p:spPr>
          <a:xfrm rot="10800000">
            <a:off x="3185640" y="1324080"/>
            <a:ext cx="2127240" cy="88452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0"/>
          <a:fillRef idx="0"/>
          <a:effectRef idx="0"/>
          <a:fontRef idx="minor"/>
        </p:style>
      </p:sp>
      <p:sp>
        <p:nvSpPr>
          <p:cNvPr id="541" name="CustomShape 6"/>
          <p:cNvSpPr/>
          <p:nvPr/>
        </p:nvSpPr>
        <p:spPr>
          <a:xfrm>
            <a:off x="7846920" y="2133720"/>
            <a:ext cx="1028880" cy="582840"/>
          </a:xfrm>
          <a:prstGeom prst="rect">
            <a:avLst/>
          </a:prstGeom>
          <a:noFill/>
          <a:ln>
            <a:noFill/>
          </a:ln>
        </p:spPr>
        <p:style>
          <a:lnRef idx="0"/>
          <a:fillRef idx="0"/>
          <a:effectRef idx="0"/>
          <a:fontRef idx="minor"/>
        </p:style>
        <p:txBody>
          <a:bodyPr wrap="none" lIns="90000" rIns="90000" tIns="45000" bIns="45000">
            <a:spAutoFit/>
          </a:bodyPr>
          <a:p>
            <a:pPr>
              <a:lnSpc>
                <a:spcPct val="90000"/>
              </a:lnSpc>
              <a:spcBef>
                <a:spcPts val="241"/>
              </a:spcBef>
            </a:pPr>
            <a:r>
              <a:rPr b="0" lang="en-US" sz="1800" spc="-1" strike="noStrike">
                <a:solidFill>
                  <a:srgbClr val="000000"/>
                </a:solidFill>
                <a:latin typeface="Arial"/>
                <a:ea typeface="DejaVu Sans"/>
              </a:rPr>
              <a:t>Harris </a:t>
            </a:r>
            <a:br/>
            <a:r>
              <a:rPr b="0" lang="en-US" sz="1800" spc="-1" strike="noStrike">
                <a:solidFill>
                  <a:srgbClr val="000000"/>
                </a:solidFill>
                <a:latin typeface="Arial"/>
                <a:ea typeface="DejaVu Sans"/>
              </a:rPr>
              <a:t>operator</a:t>
            </a:r>
            <a:endParaRPr b="0" lang="en-US" sz="1800" spc="-1" strike="noStrike">
              <a:latin typeface="Arial"/>
            </a:endParaRPr>
          </a:p>
        </p:txBody>
      </p:sp>
      <p:sp>
        <p:nvSpPr>
          <p:cNvPr id="542" name="CustomShape 7"/>
          <p:cNvSpPr/>
          <p:nvPr/>
        </p:nvSpPr>
        <p:spPr>
          <a:xfrm>
            <a:off x="7871040" y="5038560"/>
            <a:ext cx="486360" cy="759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400" spc="-1" strike="noStrike">
                <a:solidFill>
                  <a:srgbClr val="000000"/>
                </a:solidFill>
                <a:latin typeface="Symbol"/>
                <a:ea typeface="DejaVu Sans"/>
              </a:rPr>
              <a:t></a:t>
            </a:r>
            <a:endParaRPr b="0" lang="en-US" sz="4400" spc="-1" strike="noStrike">
              <a:latin typeface="Arial"/>
            </a:endParaRPr>
          </a:p>
        </p:txBody>
      </p:sp>
      <p:sp>
        <p:nvSpPr>
          <p:cNvPr id="543" name="CustomShape 8"/>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6E7DA52-4419-4C6C-874C-5EFD0C756A47}"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4" name="Picture 3" descr="cows_step0"/>
          <p:cNvPicPr/>
          <p:nvPr/>
        </p:nvPicPr>
        <p:blipFill>
          <a:blip r:embed="rId1"/>
          <a:stretch/>
        </p:blipFill>
        <p:spPr>
          <a:xfrm>
            <a:off x="533520" y="1295280"/>
            <a:ext cx="8151840" cy="5270760"/>
          </a:xfrm>
          <a:prstGeom prst="rect">
            <a:avLst/>
          </a:prstGeom>
          <a:ln>
            <a:noFill/>
          </a:ln>
        </p:spPr>
      </p:pic>
      <p:sp>
        <p:nvSpPr>
          <p:cNvPr id="545" name="CustomShape 1"/>
          <p:cNvSpPr/>
          <p:nvPr/>
        </p:nvSpPr>
        <p:spPr>
          <a:xfrm>
            <a:off x="457200" y="1522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Harris detector example</a:t>
            </a:r>
            <a:endParaRPr b="0" lang="en-US" sz="4400" spc="-1" strike="noStrike">
              <a:latin typeface="Arial"/>
            </a:endParaRPr>
          </a:p>
        </p:txBody>
      </p:sp>
      <p:sp>
        <p:nvSpPr>
          <p:cNvPr id="546"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E34CF7F-86DB-438D-8371-2AE3A97F98B9}"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7" name="Picture 3" descr="cows_step1_corner_response"/>
          <p:cNvPicPr/>
          <p:nvPr/>
        </p:nvPicPr>
        <p:blipFill>
          <a:blip r:embed="rId1"/>
          <a:stretch/>
        </p:blipFill>
        <p:spPr>
          <a:xfrm>
            <a:off x="533520" y="1295280"/>
            <a:ext cx="8151840" cy="5267520"/>
          </a:xfrm>
          <a:prstGeom prst="rect">
            <a:avLst/>
          </a:prstGeom>
          <a:ln>
            <a:noFill/>
          </a:ln>
        </p:spPr>
      </p:pic>
      <p:sp>
        <p:nvSpPr>
          <p:cNvPr id="548" name="CustomShape 1"/>
          <p:cNvSpPr/>
          <p:nvPr/>
        </p:nvSpPr>
        <p:spPr>
          <a:xfrm>
            <a:off x="457200" y="1522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R value(red high, blue low)</a:t>
            </a:r>
            <a:endParaRPr b="0" lang="en-US" sz="4400" spc="-1" strike="noStrike">
              <a:latin typeface="Arial"/>
            </a:endParaRPr>
          </a:p>
        </p:txBody>
      </p:sp>
      <p:sp>
        <p:nvSpPr>
          <p:cNvPr id="549"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E220691-0D2B-430D-9728-F8D1A5B8B317}"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0" name="Picture 4" descr="cows_step2_thresh"/>
          <p:cNvPicPr/>
          <p:nvPr/>
        </p:nvPicPr>
        <p:blipFill>
          <a:blip r:embed="rId1"/>
          <a:stretch/>
        </p:blipFill>
        <p:spPr>
          <a:xfrm>
            <a:off x="533520" y="1295280"/>
            <a:ext cx="8151840" cy="5267520"/>
          </a:xfrm>
          <a:prstGeom prst="rect">
            <a:avLst/>
          </a:prstGeom>
          <a:ln>
            <a:noFill/>
          </a:ln>
        </p:spPr>
      </p:pic>
      <p:sp>
        <p:nvSpPr>
          <p:cNvPr id="551" name="CustomShape 1"/>
          <p:cNvSpPr/>
          <p:nvPr/>
        </p:nvSpPr>
        <p:spPr>
          <a:xfrm>
            <a:off x="457200" y="1522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Threshold (R &gt; value) </a:t>
            </a:r>
            <a:endParaRPr b="0" lang="en-US" sz="4400" spc="-1" strike="noStrike">
              <a:latin typeface="Arial"/>
            </a:endParaRPr>
          </a:p>
        </p:txBody>
      </p:sp>
      <p:sp>
        <p:nvSpPr>
          <p:cNvPr id="552"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553"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665347F-73DF-41FF-A1F9-2FE37BF3148E}"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4" name="Picture 4" descr="cows_step3_thresh&amp;max"/>
          <p:cNvPicPr/>
          <p:nvPr/>
        </p:nvPicPr>
        <p:blipFill>
          <a:blip r:embed="rId1">
            <a:biLevel thresh="50000"/>
          </a:blip>
          <a:stretch/>
        </p:blipFill>
        <p:spPr>
          <a:xfrm>
            <a:off x="533520" y="1295280"/>
            <a:ext cx="8151840" cy="5249880"/>
          </a:xfrm>
          <a:prstGeom prst="rect">
            <a:avLst/>
          </a:prstGeom>
          <a:ln>
            <a:noFill/>
          </a:ln>
        </p:spPr>
      </p:pic>
      <p:sp>
        <p:nvSpPr>
          <p:cNvPr id="555" name="CustomShape 1"/>
          <p:cNvSpPr/>
          <p:nvPr/>
        </p:nvSpPr>
        <p:spPr>
          <a:xfrm>
            <a:off x="457200" y="1522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Find local maxima of R</a:t>
            </a:r>
            <a:endParaRPr b="0" lang="en-US" sz="4400" spc="-1" strike="noStrike">
              <a:latin typeface="Arial"/>
            </a:endParaRPr>
          </a:p>
        </p:txBody>
      </p:sp>
      <p:sp>
        <p:nvSpPr>
          <p:cNvPr id="556"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557"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3C934087-52F2-499D-8F2F-3C730C9DB66B}"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8" name="Picture 3" descr="cows_step4_harris"/>
          <p:cNvPicPr/>
          <p:nvPr/>
        </p:nvPicPr>
        <p:blipFill>
          <a:blip r:embed="rId1"/>
          <a:stretch/>
        </p:blipFill>
        <p:spPr>
          <a:xfrm>
            <a:off x="533520" y="1295280"/>
            <a:ext cx="8151840" cy="5276880"/>
          </a:xfrm>
          <a:prstGeom prst="rect">
            <a:avLst/>
          </a:prstGeom>
          <a:ln>
            <a:noFill/>
          </a:ln>
        </p:spPr>
      </p:pic>
      <p:sp>
        <p:nvSpPr>
          <p:cNvPr id="559"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Harris features (in red)</a:t>
            </a:r>
            <a:endParaRPr b="0" lang="en-US" sz="4400" spc="-1" strike="noStrike">
              <a:latin typeface="Arial"/>
            </a:endParaRPr>
          </a:p>
        </p:txBody>
      </p:sp>
      <p:sp>
        <p:nvSpPr>
          <p:cNvPr id="560"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10B58370-498F-4B84-BEDC-6BD40CE95281}"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7086600" y="6488280"/>
            <a:ext cx="2055960" cy="6382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1800" spc="-1" strike="noStrike">
                <a:solidFill>
                  <a:srgbClr val="a6a6a6"/>
                </a:solidFill>
                <a:latin typeface="Arial"/>
                <a:ea typeface="DejaVu Sans"/>
              </a:rPr>
              <a:t>Slide: Derek Hoiem</a:t>
            </a:r>
            <a:endParaRPr b="0" lang="en-US" sz="1800" spc="-1" strike="noStrike">
              <a:latin typeface="Arial"/>
            </a:endParaRPr>
          </a:p>
        </p:txBody>
      </p:sp>
      <p:sp>
        <p:nvSpPr>
          <p:cNvPr id="562" name="CustomShape 2"/>
          <p:cNvSpPr/>
          <p:nvPr/>
        </p:nvSpPr>
        <p:spPr>
          <a:xfrm>
            <a:off x="762120" y="380880"/>
            <a:ext cx="7313760" cy="608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Harris Detector </a:t>
            </a:r>
            <a:r>
              <a:rPr b="0" lang="en-US" sz="2000" spc="-1" strike="noStrike">
                <a:solidFill>
                  <a:srgbClr val="000000"/>
                </a:solidFill>
                <a:latin typeface="Arial"/>
                <a:ea typeface="DejaVu Sans"/>
              </a:rPr>
              <a:t>[Harris88]</a:t>
            </a:r>
            <a:endParaRPr b="0" lang="en-US" sz="2000" spc="-1" strike="noStrike">
              <a:latin typeface="Arial"/>
            </a:endParaRPr>
          </a:p>
        </p:txBody>
      </p:sp>
      <p:sp>
        <p:nvSpPr>
          <p:cNvPr id="563" name="CustomShape 3"/>
          <p:cNvSpPr/>
          <p:nvPr/>
        </p:nvSpPr>
        <p:spPr>
          <a:xfrm>
            <a:off x="457200" y="1189080"/>
            <a:ext cx="403704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479"/>
              </a:spcBef>
              <a:buClr>
                <a:srgbClr val="000000"/>
              </a:buClr>
              <a:buFont typeface="Symbol"/>
              <a:buChar char=""/>
            </a:pPr>
            <a:r>
              <a:rPr b="0" lang="en-US" sz="2400" spc="-1" strike="noStrike">
                <a:solidFill>
                  <a:srgbClr val="000000"/>
                </a:solidFill>
                <a:latin typeface="Arial"/>
                <a:ea typeface="DejaVu Sans"/>
              </a:rPr>
              <a:t>Second moment matrix</a:t>
            </a:r>
            <a:br/>
            <a:r>
              <a:rPr b="0" lang="en-US" sz="2400" spc="-1" strike="noStrike">
                <a:solidFill>
                  <a:srgbClr val="000000"/>
                </a:solidFill>
                <a:latin typeface="Arial"/>
                <a:ea typeface="DejaVu Sans"/>
              </a:rPr>
              <a:t>(autocorrelation matrix)</a:t>
            </a:r>
            <a:endParaRPr b="0" lang="en-US" sz="2400" spc="-1" strike="noStrike">
              <a:latin typeface="Arial"/>
            </a:endParaRPr>
          </a:p>
        </p:txBody>
      </p:sp>
      <p:sp>
        <p:nvSpPr>
          <p:cNvPr id="564"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C0F434D-5067-4B34-957D-AAA6B3244681}" type="slidenum">
              <a:rPr b="0" lang="en-US" sz="1400" spc="-1" strike="noStrike">
                <a:solidFill>
                  <a:srgbClr val="898989"/>
                </a:solidFill>
                <a:latin typeface="Arial"/>
                <a:ea typeface="DejaVu Sans"/>
              </a:rPr>
              <a:t>&lt;number&gt;</a:t>
            </a:fld>
            <a:endParaRPr b="0" lang="en-US" sz="1400" spc="-1" strike="noStrike">
              <a:latin typeface="Arial"/>
            </a:endParaRPr>
          </a:p>
        </p:txBody>
      </p:sp>
      <p:pic>
        <p:nvPicPr>
          <p:cNvPr id="565" name="Picture 5" descr=""/>
          <p:cNvPicPr/>
          <p:nvPr/>
        </p:nvPicPr>
        <p:blipFill>
          <a:blip r:embed="rId1"/>
          <a:stretch/>
        </p:blipFill>
        <p:spPr>
          <a:xfrm>
            <a:off x="7667640" y="1233360"/>
            <a:ext cx="1078200" cy="838440"/>
          </a:xfrm>
          <a:prstGeom prst="rect">
            <a:avLst/>
          </a:prstGeom>
          <a:ln cap="sq" w="12600">
            <a:solidFill>
              <a:schemeClr val="tx1"/>
            </a:solidFill>
            <a:miter/>
          </a:ln>
        </p:spPr>
      </p:pic>
      <p:sp>
        <p:nvSpPr>
          <p:cNvPr id="566" name="CustomShape 5"/>
          <p:cNvSpPr/>
          <p:nvPr/>
        </p:nvSpPr>
        <p:spPr>
          <a:xfrm>
            <a:off x="4789440" y="2314440"/>
            <a:ext cx="1798920" cy="5763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DejaVu Sans"/>
              </a:rPr>
              <a:t>1. Image derivatives</a:t>
            </a:r>
            <a:endParaRPr b="0" lang="en-US" sz="1600" spc="-1" strike="noStrike">
              <a:latin typeface="Arial"/>
            </a:endParaRPr>
          </a:p>
        </p:txBody>
      </p:sp>
      <p:sp>
        <p:nvSpPr>
          <p:cNvPr id="567" name="CustomShape 6"/>
          <p:cNvSpPr/>
          <p:nvPr/>
        </p:nvSpPr>
        <p:spPr>
          <a:xfrm>
            <a:off x="3673440" y="3106800"/>
            <a:ext cx="1941840" cy="5763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DejaVu Sans"/>
              </a:rPr>
              <a:t>2. Square of derivatives</a:t>
            </a:r>
            <a:endParaRPr b="0" lang="en-US" sz="1600" spc="-1" strike="noStrike">
              <a:latin typeface="Arial"/>
            </a:endParaRPr>
          </a:p>
        </p:txBody>
      </p:sp>
      <p:sp>
        <p:nvSpPr>
          <p:cNvPr id="568" name="CustomShape 7"/>
          <p:cNvSpPr/>
          <p:nvPr/>
        </p:nvSpPr>
        <p:spPr>
          <a:xfrm>
            <a:off x="3637080" y="3970440"/>
            <a:ext cx="1943280" cy="60984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DejaVu Sans"/>
              </a:rPr>
              <a:t>3. Gaussian </a:t>
            </a:r>
            <a:br/>
            <a:r>
              <a:rPr b="0" lang="en-US" sz="1600" spc="-1" strike="noStrike">
                <a:solidFill>
                  <a:srgbClr val="000000"/>
                </a:solidFill>
                <a:latin typeface="Arial"/>
                <a:ea typeface="DejaVu Sans"/>
              </a:rPr>
              <a:t>    filter </a:t>
            </a:r>
            <a:r>
              <a:rPr b="0" i="1" lang="en-US" sz="1600" spc="-1" strike="noStrike">
                <a:solidFill>
                  <a:srgbClr val="000000"/>
                </a:solidFill>
                <a:latin typeface="Arial"/>
                <a:ea typeface="DejaVu Sans"/>
              </a:rPr>
              <a:t>g(</a:t>
            </a:r>
            <a:r>
              <a:rPr b="0" i="1" lang="en-US" sz="1600" spc="-1" strike="noStrike">
                <a:solidFill>
                  <a:srgbClr val="000000"/>
                </a:solidFill>
                <a:latin typeface="Symbol"/>
                <a:ea typeface="DejaVu Sans"/>
              </a:rPr>
              <a:t>s</a:t>
            </a:r>
            <a:r>
              <a:rPr b="0" i="1" lang="en-US" sz="1600" spc="-1" strike="noStrike" baseline="-25000">
                <a:solidFill>
                  <a:srgbClr val="000000"/>
                </a:solidFill>
                <a:latin typeface="Arial"/>
                <a:ea typeface="DejaVu Sans"/>
              </a:rPr>
              <a:t>I</a:t>
            </a:r>
            <a:r>
              <a:rPr b="0" i="1" lang="en-US" sz="1600" spc="-1" strike="noStrike">
                <a:solidFill>
                  <a:srgbClr val="000000"/>
                </a:solidFill>
                <a:latin typeface="Arial"/>
                <a:ea typeface="DejaVu Sans"/>
              </a:rPr>
              <a:t>)</a:t>
            </a:r>
            <a:endParaRPr b="0" lang="en-US" sz="1600" spc="-1" strike="noStrike">
              <a:latin typeface="Arial"/>
            </a:endParaRPr>
          </a:p>
        </p:txBody>
      </p:sp>
      <p:grpSp>
        <p:nvGrpSpPr>
          <p:cNvPr id="569" name="Group 8"/>
          <p:cNvGrpSpPr/>
          <p:nvPr/>
        </p:nvGrpSpPr>
        <p:grpSpPr>
          <a:xfrm>
            <a:off x="6445080" y="2133720"/>
            <a:ext cx="2518200" cy="863640"/>
            <a:chOff x="6445080" y="2133720"/>
            <a:chExt cx="2518200" cy="863640"/>
          </a:xfrm>
        </p:grpSpPr>
        <p:pic>
          <p:nvPicPr>
            <p:cNvPr id="570" name="Picture 13" descr=""/>
            <p:cNvPicPr/>
            <p:nvPr/>
          </p:nvPicPr>
          <p:blipFill>
            <a:blip r:embed="rId2"/>
            <a:stretch/>
          </p:blipFill>
          <p:spPr>
            <a:xfrm>
              <a:off x="6445080" y="2186280"/>
              <a:ext cx="1118160" cy="811080"/>
            </a:xfrm>
            <a:prstGeom prst="rect">
              <a:avLst/>
            </a:prstGeom>
            <a:ln w="12600">
              <a:noFill/>
            </a:ln>
          </p:spPr>
        </p:pic>
        <p:pic>
          <p:nvPicPr>
            <p:cNvPr id="571" name="Picture 14" descr=""/>
            <p:cNvPicPr/>
            <p:nvPr/>
          </p:nvPicPr>
          <p:blipFill>
            <a:blip r:embed="rId3"/>
            <a:stretch/>
          </p:blipFill>
          <p:spPr>
            <a:xfrm>
              <a:off x="7636320" y="2186280"/>
              <a:ext cx="1131840" cy="810000"/>
            </a:xfrm>
            <a:prstGeom prst="rect">
              <a:avLst/>
            </a:prstGeom>
            <a:ln w="12600">
              <a:noFill/>
            </a:ln>
          </p:spPr>
        </p:pic>
        <p:sp>
          <p:nvSpPr>
            <p:cNvPr id="572" name="CustomShape 9"/>
            <p:cNvSpPr/>
            <p:nvPr/>
          </p:nvSpPr>
          <p:spPr>
            <a:xfrm>
              <a:off x="7313040" y="2133720"/>
              <a:ext cx="446760" cy="40140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i="1" lang="en-US" sz="1800" spc="-1" strike="noStrike">
                  <a:solidFill>
                    <a:srgbClr val="ffffff"/>
                  </a:solidFill>
                  <a:latin typeface="Arial"/>
                  <a:ea typeface="DejaVu Sans"/>
                </a:rPr>
                <a:t>I</a:t>
              </a:r>
              <a:r>
                <a:rPr b="0" i="1" lang="en-US" sz="1800" spc="-1" strike="noStrike" baseline="-25000">
                  <a:solidFill>
                    <a:srgbClr val="ffffff"/>
                  </a:solidFill>
                  <a:latin typeface="Arial"/>
                  <a:ea typeface="DejaVu Sans"/>
                </a:rPr>
                <a:t>x</a:t>
              </a:r>
              <a:endParaRPr b="0" lang="en-US" sz="1800" spc="-1" strike="noStrike">
                <a:latin typeface="Arial"/>
              </a:endParaRPr>
            </a:p>
          </p:txBody>
        </p:sp>
        <p:sp>
          <p:nvSpPr>
            <p:cNvPr id="573" name="CustomShape 10"/>
            <p:cNvSpPr/>
            <p:nvPr/>
          </p:nvSpPr>
          <p:spPr>
            <a:xfrm>
              <a:off x="8516520" y="2133720"/>
              <a:ext cx="446760" cy="40140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i="1" lang="en-US" sz="1800" spc="-1" strike="noStrike">
                  <a:solidFill>
                    <a:srgbClr val="ffffff"/>
                  </a:solidFill>
                  <a:latin typeface="Arial"/>
                  <a:ea typeface="DejaVu Sans"/>
                </a:rPr>
                <a:t>I</a:t>
              </a:r>
              <a:r>
                <a:rPr b="0" i="1" lang="en-US" sz="1800" spc="-1" strike="noStrike" baseline="-25000">
                  <a:solidFill>
                    <a:srgbClr val="ffffff"/>
                  </a:solidFill>
                  <a:latin typeface="Arial"/>
                  <a:ea typeface="DejaVu Sans"/>
                </a:rPr>
                <a:t>y</a:t>
              </a:r>
              <a:endParaRPr b="0" lang="en-US" sz="1800" spc="-1" strike="noStrike">
                <a:latin typeface="Arial"/>
              </a:endParaRPr>
            </a:p>
          </p:txBody>
        </p:sp>
      </p:grpSp>
      <p:pic>
        <p:nvPicPr>
          <p:cNvPr id="574" name="Picture 17" descr=""/>
          <p:cNvPicPr/>
          <p:nvPr/>
        </p:nvPicPr>
        <p:blipFill>
          <a:blip r:embed="rId4"/>
          <a:stretch/>
        </p:blipFill>
        <p:spPr>
          <a:xfrm>
            <a:off x="7588080" y="3025800"/>
            <a:ext cx="1195560" cy="835200"/>
          </a:xfrm>
          <a:prstGeom prst="rect">
            <a:avLst/>
          </a:prstGeom>
          <a:ln>
            <a:noFill/>
          </a:ln>
        </p:spPr>
      </p:pic>
      <p:pic>
        <p:nvPicPr>
          <p:cNvPr id="575" name="Picture 18" descr=""/>
          <p:cNvPicPr/>
          <p:nvPr/>
        </p:nvPicPr>
        <p:blipFill>
          <a:blip r:embed="rId5"/>
          <a:stretch/>
        </p:blipFill>
        <p:spPr>
          <a:xfrm>
            <a:off x="5133960" y="3033720"/>
            <a:ext cx="1195560" cy="830520"/>
          </a:xfrm>
          <a:prstGeom prst="rect">
            <a:avLst/>
          </a:prstGeom>
          <a:ln w="12600">
            <a:noFill/>
          </a:ln>
        </p:spPr>
      </p:pic>
      <p:pic>
        <p:nvPicPr>
          <p:cNvPr id="576" name="Picture 19" descr=""/>
          <p:cNvPicPr/>
          <p:nvPr/>
        </p:nvPicPr>
        <p:blipFill>
          <a:blip r:embed="rId6"/>
          <a:stretch/>
        </p:blipFill>
        <p:spPr>
          <a:xfrm>
            <a:off x="6365880" y="3033720"/>
            <a:ext cx="1194120" cy="828720"/>
          </a:xfrm>
          <a:prstGeom prst="rect">
            <a:avLst/>
          </a:prstGeom>
          <a:ln w="12600">
            <a:noFill/>
          </a:ln>
        </p:spPr>
      </p:pic>
      <p:sp>
        <p:nvSpPr>
          <p:cNvPr id="577" name="CustomShape 11"/>
          <p:cNvSpPr/>
          <p:nvPr/>
        </p:nvSpPr>
        <p:spPr>
          <a:xfrm>
            <a:off x="5942160" y="2987640"/>
            <a:ext cx="465120" cy="40140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i="1" lang="en-US" sz="1800" spc="-1" strike="noStrike">
                <a:solidFill>
                  <a:srgbClr val="ffffff"/>
                </a:solidFill>
                <a:latin typeface="Arial"/>
                <a:ea typeface="DejaVu Sans"/>
              </a:rPr>
              <a:t>I</a:t>
            </a:r>
            <a:r>
              <a:rPr b="0" i="1" lang="en-US" sz="1800" spc="-1" strike="noStrike" baseline="-25000">
                <a:solidFill>
                  <a:srgbClr val="ffffff"/>
                </a:solidFill>
                <a:latin typeface="Arial"/>
                <a:ea typeface="DejaVu Sans"/>
              </a:rPr>
              <a:t>x</a:t>
            </a:r>
            <a:r>
              <a:rPr b="0" i="1" lang="en-US" sz="1800" spc="-1" strike="noStrike" baseline="30000">
                <a:solidFill>
                  <a:srgbClr val="ffffff"/>
                </a:solidFill>
                <a:latin typeface="Arial"/>
                <a:ea typeface="DejaVu Sans"/>
              </a:rPr>
              <a:t>2</a:t>
            </a:r>
            <a:endParaRPr b="0" lang="en-US" sz="1800" spc="-1" strike="noStrike">
              <a:latin typeface="Arial"/>
            </a:endParaRPr>
          </a:p>
        </p:txBody>
      </p:sp>
      <p:sp>
        <p:nvSpPr>
          <p:cNvPr id="578" name="CustomShape 12"/>
          <p:cNvSpPr/>
          <p:nvPr/>
        </p:nvSpPr>
        <p:spPr>
          <a:xfrm>
            <a:off x="7165800" y="2962440"/>
            <a:ext cx="465120" cy="40140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i="1" lang="en-US" sz="1800" spc="-1" strike="noStrike">
                <a:solidFill>
                  <a:srgbClr val="ffffff"/>
                </a:solidFill>
                <a:latin typeface="Arial"/>
                <a:ea typeface="DejaVu Sans"/>
              </a:rPr>
              <a:t>I</a:t>
            </a:r>
            <a:r>
              <a:rPr b="0" i="1" lang="en-US" sz="1800" spc="-1" strike="noStrike" baseline="-25000">
                <a:solidFill>
                  <a:srgbClr val="ffffff"/>
                </a:solidFill>
                <a:latin typeface="Arial"/>
                <a:ea typeface="DejaVu Sans"/>
              </a:rPr>
              <a:t>y</a:t>
            </a:r>
            <a:r>
              <a:rPr b="0" i="1" lang="en-US" sz="1800" spc="-1" strike="noStrike" baseline="30000">
                <a:solidFill>
                  <a:srgbClr val="ffffff"/>
                </a:solidFill>
                <a:latin typeface="Arial"/>
                <a:ea typeface="DejaVu Sans"/>
              </a:rPr>
              <a:t>2</a:t>
            </a:r>
            <a:endParaRPr b="0" lang="en-US" sz="1800" spc="-1" strike="noStrike">
              <a:latin typeface="Arial"/>
            </a:endParaRPr>
          </a:p>
        </p:txBody>
      </p:sp>
      <p:sp>
        <p:nvSpPr>
          <p:cNvPr id="579" name="CustomShape 13"/>
          <p:cNvSpPr/>
          <p:nvPr/>
        </p:nvSpPr>
        <p:spPr>
          <a:xfrm>
            <a:off x="8318520" y="2962440"/>
            <a:ext cx="536760" cy="40140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i="1" lang="en-US" sz="1800" spc="-1" strike="noStrike">
                <a:solidFill>
                  <a:srgbClr val="ffffff"/>
                </a:solidFill>
                <a:latin typeface="Arial"/>
                <a:ea typeface="DejaVu Sans"/>
              </a:rPr>
              <a:t>I</a:t>
            </a:r>
            <a:r>
              <a:rPr b="0" i="1" lang="en-US" sz="1800" spc="-1" strike="noStrike" baseline="-25000">
                <a:solidFill>
                  <a:srgbClr val="ffffff"/>
                </a:solidFill>
                <a:latin typeface="Arial"/>
                <a:ea typeface="DejaVu Sans"/>
              </a:rPr>
              <a:t>x</a:t>
            </a:r>
            <a:r>
              <a:rPr b="0" i="1" lang="en-US" sz="1800" spc="-1" strike="noStrike">
                <a:solidFill>
                  <a:srgbClr val="ffffff"/>
                </a:solidFill>
                <a:latin typeface="Arial"/>
                <a:ea typeface="DejaVu Sans"/>
              </a:rPr>
              <a:t>I</a:t>
            </a:r>
            <a:r>
              <a:rPr b="0" i="1" lang="en-US" sz="1800" spc="-1" strike="noStrike" baseline="-25000">
                <a:solidFill>
                  <a:srgbClr val="ffffff"/>
                </a:solidFill>
                <a:latin typeface="Arial"/>
                <a:ea typeface="DejaVu Sans"/>
              </a:rPr>
              <a:t>y</a:t>
            </a:r>
            <a:endParaRPr b="0" lang="en-US" sz="1800" spc="-1" strike="noStrike">
              <a:latin typeface="Arial"/>
            </a:endParaRPr>
          </a:p>
        </p:txBody>
      </p:sp>
      <p:pic>
        <p:nvPicPr>
          <p:cNvPr id="580" name="Picture 6" descr=""/>
          <p:cNvPicPr/>
          <p:nvPr/>
        </p:nvPicPr>
        <p:blipFill>
          <a:blip r:embed="rId7"/>
          <a:stretch/>
        </p:blipFill>
        <p:spPr>
          <a:xfrm>
            <a:off x="5148360" y="3933720"/>
            <a:ext cx="1181160" cy="822600"/>
          </a:xfrm>
          <a:prstGeom prst="rect">
            <a:avLst/>
          </a:prstGeom>
          <a:ln w="12600">
            <a:noFill/>
          </a:ln>
        </p:spPr>
      </p:pic>
      <p:pic>
        <p:nvPicPr>
          <p:cNvPr id="581" name="Picture 7" descr=""/>
          <p:cNvPicPr/>
          <p:nvPr/>
        </p:nvPicPr>
        <p:blipFill>
          <a:blip r:embed="rId8"/>
          <a:stretch/>
        </p:blipFill>
        <p:spPr>
          <a:xfrm>
            <a:off x="6351480" y="3933720"/>
            <a:ext cx="1181160" cy="822600"/>
          </a:xfrm>
          <a:prstGeom prst="rect">
            <a:avLst/>
          </a:prstGeom>
          <a:ln w="12600">
            <a:noFill/>
          </a:ln>
        </p:spPr>
      </p:pic>
      <p:pic>
        <p:nvPicPr>
          <p:cNvPr id="582" name="Picture 8" descr=""/>
          <p:cNvPicPr/>
          <p:nvPr/>
        </p:nvPicPr>
        <p:blipFill>
          <a:blip r:embed="rId9"/>
          <a:stretch/>
        </p:blipFill>
        <p:spPr>
          <a:xfrm>
            <a:off x="7597800" y="3933720"/>
            <a:ext cx="1181160" cy="812880"/>
          </a:xfrm>
          <a:prstGeom prst="rect">
            <a:avLst/>
          </a:prstGeom>
          <a:ln w="12600">
            <a:noFill/>
          </a:ln>
        </p:spPr>
      </p:pic>
      <p:sp>
        <p:nvSpPr>
          <p:cNvPr id="583" name="CustomShape 14"/>
          <p:cNvSpPr/>
          <p:nvPr/>
        </p:nvSpPr>
        <p:spPr>
          <a:xfrm>
            <a:off x="5638680" y="3962520"/>
            <a:ext cx="920880" cy="40140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i="1" lang="en-US" sz="1800" spc="-1" strike="noStrike">
                <a:solidFill>
                  <a:srgbClr val="ffffff"/>
                </a:solidFill>
                <a:latin typeface="Arial"/>
                <a:ea typeface="DejaVu Sans"/>
              </a:rPr>
              <a:t>g(I</a:t>
            </a:r>
            <a:r>
              <a:rPr b="0" i="1" lang="en-US" sz="1800" spc="-1" strike="noStrike" baseline="-25000">
                <a:solidFill>
                  <a:srgbClr val="ffffff"/>
                </a:solidFill>
                <a:latin typeface="Arial"/>
                <a:ea typeface="DejaVu Sans"/>
              </a:rPr>
              <a:t>x</a:t>
            </a:r>
            <a:r>
              <a:rPr b="0" i="1" lang="en-US" sz="1800" spc="-1" strike="noStrike" baseline="30000">
                <a:solidFill>
                  <a:srgbClr val="ffffff"/>
                </a:solidFill>
                <a:latin typeface="Arial"/>
                <a:ea typeface="DejaVu Sans"/>
              </a:rPr>
              <a:t>2</a:t>
            </a:r>
            <a:r>
              <a:rPr b="0" i="1" lang="en-US" sz="1800" spc="-1" strike="noStrike">
                <a:solidFill>
                  <a:srgbClr val="ffffff"/>
                </a:solidFill>
                <a:latin typeface="Arial"/>
                <a:ea typeface="DejaVu Sans"/>
              </a:rPr>
              <a:t>)</a:t>
            </a:r>
            <a:endParaRPr b="0" lang="en-US" sz="1800" spc="-1" strike="noStrike">
              <a:latin typeface="Arial"/>
            </a:endParaRPr>
          </a:p>
        </p:txBody>
      </p:sp>
      <p:sp>
        <p:nvSpPr>
          <p:cNvPr id="584" name="CustomShape 15"/>
          <p:cNvSpPr/>
          <p:nvPr/>
        </p:nvSpPr>
        <p:spPr>
          <a:xfrm>
            <a:off x="6858000" y="3962520"/>
            <a:ext cx="924120" cy="40140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i="1" lang="en-US" sz="1800" spc="-1" strike="noStrike">
                <a:solidFill>
                  <a:srgbClr val="ffffff"/>
                </a:solidFill>
                <a:latin typeface="Arial"/>
                <a:ea typeface="DejaVu Sans"/>
              </a:rPr>
              <a:t>g(I</a:t>
            </a:r>
            <a:r>
              <a:rPr b="0" i="1" lang="en-US" sz="1800" spc="-1" strike="noStrike" baseline="-25000">
                <a:solidFill>
                  <a:srgbClr val="ffffff"/>
                </a:solidFill>
                <a:latin typeface="Arial"/>
                <a:ea typeface="DejaVu Sans"/>
              </a:rPr>
              <a:t>y</a:t>
            </a:r>
            <a:r>
              <a:rPr b="0" i="1" lang="en-US" sz="1800" spc="-1" strike="noStrike" baseline="30000">
                <a:solidFill>
                  <a:srgbClr val="ffffff"/>
                </a:solidFill>
                <a:latin typeface="Arial"/>
                <a:ea typeface="DejaVu Sans"/>
              </a:rPr>
              <a:t>2</a:t>
            </a:r>
            <a:r>
              <a:rPr b="0" i="1" lang="en-US" sz="1800" spc="-1" strike="noStrike">
                <a:solidFill>
                  <a:srgbClr val="ffffff"/>
                </a:solidFill>
                <a:latin typeface="Arial"/>
                <a:ea typeface="DejaVu Sans"/>
              </a:rPr>
              <a:t>)</a:t>
            </a:r>
            <a:endParaRPr b="0" lang="en-US" sz="1800" spc="-1" strike="noStrike">
              <a:latin typeface="Arial"/>
            </a:endParaRPr>
          </a:p>
        </p:txBody>
      </p:sp>
      <p:sp>
        <p:nvSpPr>
          <p:cNvPr id="585" name="CustomShape 16"/>
          <p:cNvSpPr/>
          <p:nvPr/>
        </p:nvSpPr>
        <p:spPr>
          <a:xfrm>
            <a:off x="8035920" y="3886200"/>
            <a:ext cx="924120" cy="40140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i="1" lang="en-US" sz="1800" spc="-1" strike="noStrike">
                <a:solidFill>
                  <a:srgbClr val="ffffff"/>
                </a:solidFill>
                <a:latin typeface="Arial"/>
                <a:ea typeface="DejaVu Sans"/>
              </a:rPr>
              <a:t>g(I</a:t>
            </a:r>
            <a:r>
              <a:rPr b="0" i="1" lang="en-US" sz="1800" spc="-1" strike="noStrike" baseline="-25000">
                <a:solidFill>
                  <a:srgbClr val="ffffff"/>
                </a:solidFill>
                <a:latin typeface="Arial"/>
                <a:ea typeface="DejaVu Sans"/>
              </a:rPr>
              <a:t>x</a:t>
            </a:r>
            <a:r>
              <a:rPr b="0" i="1" lang="en-US" sz="1800" spc="-1" strike="noStrike">
                <a:solidFill>
                  <a:srgbClr val="ffffff"/>
                </a:solidFill>
                <a:latin typeface="Arial"/>
                <a:ea typeface="DejaVu Sans"/>
              </a:rPr>
              <a:t>I</a:t>
            </a:r>
            <a:r>
              <a:rPr b="0" i="1" lang="en-US" sz="1800" spc="-1" strike="noStrike" baseline="-25000">
                <a:solidFill>
                  <a:srgbClr val="ffffff"/>
                </a:solidFill>
                <a:latin typeface="Arial"/>
                <a:ea typeface="DejaVu Sans"/>
              </a:rPr>
              <a:t>y</a:t>
            </a:r>
            <a:r>
              <a:rPr b="0" i="1" lang="en-US" sz="1800" spc="-1" strike="noStrike">
                <a:solidFill>
                  <a:srgbClr val="ffffff"/>
                </a:solidFill>
                <a:latin typeface="Arial"/>
                <a:ea typeface="DejaVu Sans"/>
              </a:rPr>
              <a:t>)</a:t>
            </a:r>
            <a:endParaRPr b="0" lang="en-US" sz="1800" spc="-1" strike="noStrike">
              <a:latin typeface="Arial"/>
            </a:endParaRPr>
          </a:p>
        </p:txBody>
      </p:sp>
      <p:pic>
        <p:nvPicPr>
          <p:cNvPr id="586" name="Picture 27" descr=""/>
          <p:cNvPicPr/>
          <p:nvPr/>
        </p:nvPicPr>
        <p:blipFill>
          <a:blip r:embed="rId10"/>
          <a:stretch/>
        </p:blipFill>
        <p:spPr>
          <a:xfrm>
            <a:off x="6337440" y="4869000"/>
            <a:ext cx="2446560" cy="1893960"/>
          </a:xfrm>
          <a:prstGeom prst="rect">
            <a:avLst/>
          </a:prstGeom>
          <a:ln w="12600">
            <a:noFill/>
          </a:ln>
        </p:spPr>
      </p:pic>
      <p:sp>
        <p:nvSpPr>
          <p:cNvPr id="587" name="CustomShape 17"/>
          <p:cNvSpPr/>
          <p:nvPr/>
        </p:nvSpPr>
        <p:spPr>
          <a:xfrm>
            <a:off x="539640" y="4800600"/>
            <a:ext cx="5637240" cy="3639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lang="en-US" sz="1800" spc="-1" strike="noStrike">
                <a:solidFill>
                  <a:srgbClr val="000000"/>
                </a:solidFill>
                <a:latin typeface="Arial"/>
                <a:ea typeface="DejaVu Sans"/>
              </a:rPr>
              <a:t>4. Cornerness function – both eigenvalues are strong</a:t>
            </a:r>
            <a:endParaRPr b="0" lang="en-US" sz="1800" spc="-1" strike="noStrike">
              <a:latin typeface="Arial"/>
            </a:endParaRPr>
          </a:p>
        </p:txBody>
      </p:sp>
      <p:sp>
        <p:nvSpPr>
          <p:cNvPr id="588" name="CustomShape 18"/>
          <p:cNvSpPr/>
          <p:nvPr/>
        </p:nvSpPr>
        <p:spPr>
          <a:xfrm>
            <a:off x="8218440" y="6400800"/>
            <a:ext cx="924120" cy="3639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i="1" lang="en-US" sz="1800" spc="-1" strike="noStrike">
                <a:solidFill>
                  <a:srgbClr val="ffffff"/>
                </a:solidFill>
                <a:latin typeface="Arial"/>
                <a:ea typeface="DejaVu Sans"/>
              </a:rPr>
              <a:t>har</a:t>
            </a:r>
            <a:endParaRPr b="0" lang="en-US" sz="1800" spc="-1" strike="noStrike">
              <a:latin typeface="Arial"/>
            </a:endParaRPr>
          </a:p>
        </p:txBody>
      </p:sp>
      <p:sp>
        <p:nvSpPr>
          <p:cNvPr id="589" name="CustomShape 19"/>
          <p:cNvSpPr/>
          <p:nvPr/>
        </p:nvSpPr>
        <p:spPr>
          <a:xfrm>
            <a:off x="539640" y="6234120"/>
            <a:ext cx="4678560" cy="3639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0" lang="en-US" sz="1800" spc="-1" strike="noStrike">
                <a:solidFill>
                  <a:srgbClr val="000000"/>
                </a:solidFill>
                <a:latin typeface="Arial"/>
                <a:ea typeface="DejaVu Sans"/>
              </a:rPr>
              <a:t>5. Non-maxima suppression</a:t>
            </a:r>
            <a:endParaRPr b="0" lang="en-US" sz="1800" spc="-1" strike="noStrike">
              <a:latin typeface="Arial"/>
            </a:endParaRPr>
          </a:p>
        </p:txBody>
      </p:sp>
      <p:pic>
        <p:nvPicPr>
          <p:cNvPr id="590" name="" descr=""/>
          <p:cNvPicPr/>
          <p:nvPr/>
        </p:nvPicPr>
        <p:blipFill>
          <a:blip r:embed="rId11"/>
          <a:stretch/>
        </p:blipFill>
        <p:spPr>
          <a:xfrm>
            <a:off x="800280" y="1994040"/>
            <a:ext cx="3758040" cy="710280"/>
          </a:xfrm>
          <a:prstGeom prst="rect">
            <a:avLst/>
          </a:prstGeom>
          <a:ln>
            <a:noFill/>
          </a:ln>
        </p:spPr>
      </p:pic>
      <p:pic>
        <p:nvPicPr>
          <p:cNvPr id="591" name="" descr=""/>
          <p:cNvPicPr/>
          <p:nvPr/>
        </p:nvPicPr>
        <p:blipFill>
          <a:blip r:embed="rId12"/>
          <a:stretch/>
        </p:blipFill>
        <p:spPr>
          <a:xfrm>
            <a:off x="660240" y="5689440"/>
            <a:ext cx="5117040" cy="481680"/>
          </a:xfrm>
          <a:prstGeom prst="rect">
            <a:avLst/>
          </a:prstGeom>
          <a:ln>
            <a:noFill/>
          </a:ln>
        </p:spPr>
      </p:pic>
      <p:pic>
        <p:nvPicPr>
          <p:cNvPr id="592" name="" descr=""/>
          <p:cNvPicPr/>
          <p:nvPr/>
        </p:nvPicPr>
        <p:blipFill>
          <a:blip r:embed="rId13"/>
          <a:stretch/>
        </p:blipFill>
        <p:spPr>
          <a:xfrm>
            <a:off x="685800" y="5181480"/>
            <a:ext cx="5282280" cy="430560"/>
          </a:xfrm>
          <a:prstGeom prst="rect">
            <a:avLst/>
          </a:prstGeom>
          <a:ln>
            <a:noFill/>
          </a:ln>
        </p:spPr>
      </p:pic>
      <p:pic>
        <p:nvPicPr>
          <p:cNvPr id="593" name="" descr=""/>
          <p:cNvPicPr/>
          <p:nvPr/>
        </p:nvPicPr>
        <p:blipFill>
          <a:blip r:embed="rId14"/>
          <a:stretch/>
        </p:blipFill>
        <p:spPr>
          <a:xfrm>
            <a:off x="647640" y="3505320"/>
            <a:ext cx="1472040" cy="621360"/>
          </a:xfrm>
          <a:prstGeom prst="rect">
            <a:avLst/>
          </a:prstGeom>
          <a:ln>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nodeType="clickEffect" fill="hold">
                      <p:stCondLst>
                        <p:cond delay="indefinite"/>
                      </p:stCondLst>
                      <p:childTnLst>
                        <p:par>
                          <p:cTn id="10" nodeType="withEffect" fill="hold">
                            <p:stCondLst>
                              <p:cond delay="0"/>
                            </p:stCondLst>
                            <p:childTnLst>
                              <p:par>
                                <p:cTn id="11" nodeType="clickEffect" fill="hold" presetClass="entr" presetID="1">
                                  <p:stCondLst>
                                    <p:cond delay="0"/>
                                  </p:stCondLst>
                                  <p:childTnLst>
                                    <p:set>
                                      <p:cBhvr>
                                        <p:cTn id="12" dur="1" fill="hold">
                                          <p:stCondLst>
                                            <p:cond delay="0"/>
                                          </p:stCondLst>
                                        </p:cTn>
                                        <p:tgtEl>
                                          <p:spTgt spid="569"/>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566"/>
                                        </p:tgtEl>
                                        <p:attrNameLst>
                                          <p:attrName>style.visibility</p:attrName>
                                        </p:attrNameLst>
                                      </p:cBhvr>
                                      <p:to>
                                        <p:strVal val="visible"/>
                                      </p:to>
                                    </p:set>
                                  </p:childTnLst>
                                </p:cTn>
                              </p:par>
                            </p:childTnLst>
                          </p:cTn>
                        </p:par>
                      </p:childTnLst>
                    </p:cTn>
                  </p:par>
                  <p:par>
                    <p:cTn id="15" nodeType="clickEffect" fill="hold">
                      <p:stCondLst>
                        <p:cond delay="indefinite"/>
                      </p:stCondLst>
                      <p:childTnLst>
                        <p:par>
                          <p:cTn id="16" nodeType="withEffect" fill="hold">
                            <p:stCondLst>
                              <p:cond delay="0"/>
                            </p:stCondLst>
                            <p:childTnLst>
                              <p:par>
                                <p:cTn id="17" nodeType="clickEffect" fill="hold" presetClass="entr" presetID="1">
                                  <p:stCondLst>
                                    <p:cond delay="0"/>
                                  </p:stCondLst>
                                  <p:childTnLst>
                                    <p:set>
                                      <p:cBhvr>
                                        <p:cTn id="18" dur="1" fill="hold">
                                          <p:stCondLst>
                                            <p:cond delay="0"/>
                                          </p:stCondLst>
                                        </p:cTn>
                                        <p:tgtEl>
                                          <p:spTgt spid="567"/>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574"/>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575"/>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576"/>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577"/>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578"/>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579"/>
                                        </p:tgtEl>
                                        <p:attrNameLst>
                                          <p:attrName>style.visibility</p:attrName>
                                        </p:attrNameLst>
                                      </p:cBhvr>
                                      <p:to>
                                        <p:strVal val="visible"/>
                                      </p:to>
                                    </p:set>
                                  </p:childTnLst>
                                </p:cTn>
                              </p:par>
                            </p:childTnLst>
                          </p:cTn>
                        </p:par>
                      </p:childTnLst>
                    </p:cTn>
                  </p:par>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568"/>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580"/>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58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582"/>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583"/>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584"/>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585"/>
                                        </p:tgtEl>
                                        <p:attrNameLst>
                                          <p:attrName>style.visibility</p:attrName>
                                        </p:attrNameLst>
                                      </p:cBhvr>
                                      <p:to>
                                        <p:strVal val="visible"/>
                                      </p:to>
                                    </p:set>
                                  </p:childTnLst>
                                </p:cTn>
                              </p:par>
                            </p:childTnLst>
                          </p:cTn>
                        </p:par>
                      </p:childTnLst>
                    </p:cTn>
                  </p:par>
                  <p:par>
                    <p:cTn id="47" nodeType="clickEffect" fill="hold">
                      <p:stCondLst>
                        <p:cond delay="indefinite"/>
                      </p:stCondLst>
                      <p:childTnLst>
                        <p:par>
                          <p:cTn id="48" nodeType="withEffect" fill="hold">
                            <p:stCondLst>
                              <p:cond delay="0"/>
                            </p:stCondLst>
                            <p:childTnLst>
                              <p:par>
                                <p:cTn id="49" nodeType="withEffect" fill="hold" presetClass="entr" presetID="1">
                                  <p:stCondLst>
                                    <p:cond delay="0"/>
                                  </p:stCondLst>
                                  <p:childTnLst>
                                    <p:set>
                                      <p:cBhvr>
                                        <p:cTn id="50" dur="1" fill="hold">
                                          <p:stCondLst>
                                            <p:cond delay="0"/>
                                          </p:stCondLst>
                                        </p:cTn>
                                        <p:tgtEl>
                                          <p:spTgt spid="587"/>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586"/>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588"/>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CustomShape 1"/>
          <p:cNvSpPr/>
          <p:nvPr/>
        </p:nvSpPr>
        <p:spPr>
          <a:xfrm>
            <a:off x="457200" y="7632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PMingLiU"/>
              </a:rPr>
              <a:t>Summary of the Harris detector</a:t>
            </a:r>
            <a:endParaRPr b="0" lang="en-US" sz="4000" spc="-1" strike="noStrike">
              <a:latin typeface="Arial"/>
            </a:endParaRPr>
          </a:p>
        </p:txBody>
      </p:sp>
      <p:pic>
        <p:nvPicPr>
          <p:cNvPr id="595" name="Picture 3" descr=""/>
          <p:cNvPicPr/>
          <p:nvPr/>
        </p:nvPicPr>
        <p:blipFill>
          <a:blip r:embed="rId1"/>
          <a:stretch/>
        </p:blipFill>
        <p:spPr>
          <a:xfrm>
            <a:off x="1143000" y="1130400"/>
            <a:ext cx="7008840" cy="5393880"/>
          </a:xfrm>
          <a:prstGeom prst="rect">
            <a:avLst/>
          </a:prstGeom>
          <a:ln>
            <a:noFill/>
          </a:ln>
        </p:spPr>
      </p:pic>
      <p:sp>
        <p:nvSpPr>
          <p:cNvPr id="596"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CA18E7B7-345D-410C-BFBC-3239FF37CEDC}"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DejaVu Sans"/>
              </a:rPr>
              <a:t>Harris Detector: Some Properties</a:t>
            </a:r>
            <a:endParaRPr b="0" lang="en-US" sz="4000" spc="-1" strike="noStrike">
              <a:latin typeface="Arial"/>
            </a:endParaRPr>
          </a:p>
        </p:txBody>
      </p:sp>
      <p:sp>
        <p:nvSpPr>
          <p:cNvPr id="598" name="CustomShape 2"/>
          <p:cNvSpPr/>
          <p:nvPr/>
        </p:nvSpPr>
        <p:spPr>
          <a:xfrm>
            <a:off x="685800" y="1981080"/>
            <a:ext cx="7770960" cy="532080"/>
          </a:xfrm>
          <a:prstGeom prst="rect">
            <a:avLst/>
          </a:prstGeom>
          <a:noFill/>
          <a:ln>
            <a:noFill/>
          </a:ln>
        </p:spPr>
        <p:style>
          <a:lnRef idx="0"/>
          <a:fillRef idx="0"/>
          <a:effectRef idx="0"/>
          <a:fontRef idx="minor"/>
        </p:style>
        <p:txBody>
          <a:bodyPr lIns="90000" rIns="90000" tIns="45000" bIns="45000">
            <a:noAutofit/>
          </a:bodyPr>
          <a:p>
            <a:pPr marL="343080" indent="-341640">
              <a:lnSpc>
                <a:spcPct val="90000"/>
              </a:lnSpc>
              <a:spcBef>
                <a:spcPts val="641"/>
              </a:spcBef>
              <a:buClr>
                <a:srgbClr val="000000"/>
              </a:buClr>
              <a:buFont typeface="Symbol"/>
              <a:buChar char=""/>
            </a:pPr>
            <a:r>
              <a:rPr b="0" lang="en-US" sz="3200" spc="-1" strike="noStrike">
                <a:solidFill>
                  <a:srgbClr val="000000"/>
                </a:solidFill>
                <a:latin typeface="Arial"/>
                <a:ea typeface="DejaVu Sans"/>
              </a:rPr>
              <a:t>Rotation invariance</a:t>
            </a:r>
            <a:endParaRPr b="0" lang="en-US" sz="3200" spc="-1" strike="noStrike">
              <a:latin typeface="Arial"/>
            </a:endParaRPr>
          </a:p>
        </p:txBody>
      </p:sp>
      <p:grpSp>
        <p:nvGrpSpPr>
          <p:cNvPr id="599" name="Group 3"/>
          <p:cNvGrpSpPr/>
          <p:nvPr/>
        </p:nvGrpSpPr>
        <p:grpSpPr>
          <a:xfrm>
            <a:off x="2666880" y="2819520"/>
            <a:ext cx="684360" cy="684360"/>
            <a:chOff x="2666880" y="2819520"/>
            <a:chExt cx="684360" cy="684360"/>
          </a:xfrm>
        </p:grpSpPr>
        <p:sp>
          <p:nvSpPr>
            <p:cNvPr id="600" name="CustomShape 4"/>
            <p:cNvSpPr/>
            <p:nvPr/>
          </p:nvSpPr>
          <p:spPr>
            <a:xfrm>
              <a:off x="2666880" y="2819520"/>
              <a:ext cx="684360" cy="684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601" name="CustomShape 5"/>
            <p:cNvSpPr/>
            <p:nvPr/>
          </p:nvSpPr>
          <p:spPr>
            <a:xfrm>
              <a:off x="2859840" y="3056760"/>
              <a:ext cx="491400" cy="447120"/>
            </a:xfrm>
            <a:custGeom>
              <a:avLst/>
              <a:gdLst/>
              <a:ahLst/>
              <a:rect l="l" t="t" r="r" b="b"/>
              <a:pathLst>
                <a:path w="720" h="528">
                  <a:moveTo>
                    <a:pt x="0" y="528"/>
                  </a:moveTo>
                  <a:lnTo>
                    <a:pt x="48" y="0"/>
                  </a:lnTo>
                  <a:lnTo>
                    <a:pt x="720" y="336"/>
                  </a:lnTo>
                </a:path>
              </a:pathLst>
            </a:custGeom>
            <a:solidFill>
              <a:schemeClr val="accent1">
                <a:alpha val="51000"/>
              </a:schemeClr>
            </a:solidFill>
            <a:ln w="44280">
              <a:solidFill>
                <a:schemeClr val="tx1"/>
              </a:solidFill>
              <a:round/>
            </a:ln>
          </p:spPr>
          <p:style>
            <a:lnRef idx="0"/>
            <a:fillRef idx="0"/>
            <a:effectRef idx="0"/>
            <a:fontRef idx="minor"/>
          </p:style>
        </p:sp>
      </p:grpSp>
      <p:grpSp>
        <p:nvGrpSpPr>
          <p:cNvPr id="602" name="Group 6"/>
          <p:cNvGrpSpPr/>
          <p:nvPr/>
        </p:nvGrpSpPr>
        <p:grpSpPr>
          <a:xfrm>
            <a:off x="5105520" y="2819520"/>
            <a:ext cx="762480" cy="793080"/>
            <a:chOff x="5105520" y="2819520"/>
            <a:chExt cx="762480" cy="793080"/>
          </a:xfrm>
        </p:grpSpPr>
        <p:sp>
          <p:nvSpPr>
            <p:cNvPr id="603" name="CustomShape 7"/>
            <p:cNvSpPr/>
            <p:nvPr/>
          </p:nvSpPr>
          <p:spPr>
            <a:xfrm>
              <a:off x="5105520" y="2819520"/>
              <a:ext cx="684360" cy="68436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604" name="CustomShape 8"/>
            <p:cNvSpPr/>
            <p:nvPr/>
          </p:nvSpPr>
          <p:spPr>
            <a:xfrm rot="3030000">
              <a:off x="5199120" y="2971800"/>
              <a:ext cx="576360" cy="511200"/>
            </a:xfrm>
            <a:custGeom>
              <a:avLst/>
              <a:gdLst/>
              <a:ahLst/>
              <a:rect l="l" t="t" r="r" b="b"/>
              <a:pathLst>
                <a:path w="720" h="528">
                  <a:moveTo>
                    <a:pt x="0" y="528"/>
                  </a:moveTo>
                  <a:lnTo>
                    <a:pt x="48" y="0"/>
                  </a:lnTo>
                  <a:lnTo>
                    <a:pt x="720" y="336"/>
                  </a:lnTo>
                </a:path>
              </a:pathLst>
            </a:custGeom>
            <a:solidFill>
              <a:schemeClr val="accent1">
                <a:alpha val="51000"/>
              </a:schemeClr>
            </a:solidFill>
            <a:ln w="44280">
              <a:solidFill>
                <a:schemeClr val="tx1"/>
              </a:solidFill>
              <a:round/>
            </a:ln>
          </p:spPr>
          <p:style>
            <a:lnRef idx="0"/>
            <a:fillRef idx="0"/>
            <a:effectRef idx="0"/>
            <a:fontRef idx="minor"/>
          </p:style>
        </p:sp>
      </p:grpSp>
      <p:sp>
        <p:nvSpPr>
          <p:cNvPr id="605" name="CustomShape 9"/>
          <p:cNvSpPr/>
          <p:nvPr/>
        </p:nvSpPr>
        <p:spPr>
          <a:xfrm>
            <a:off x="3886200" y="3048120"/>
            <a:ext cx="760680" cy="76068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close/>
                <a:moveTo>
                  <a:pt x="1350" y="5400"/>
                </a:moveTo>
                <a:lnTo>
                  <a:pt x="1350" y="16200"/>
                </a:lnTo>
                <a:lnTo>
                  <a:pt x="2700" y="16200"/>
                </a:lnTo>
                <a:lnTo>
                  <a:pt x="2700" y="5400"/>
                </a:lnTo>
                <a:close/>
                <a:moveTo>
                  <a:pt x="0" y="5400"/>
                </a:moveTo>
                <a:lnTo>
                  <a:pt x="0" y="16200"/>
                </a:lnTo>
                <a:lnTo>
                  <a:pt x="675" y="16200"/>
                </a:lnTo>
                <a:lnTo>
                  <a:pt x="675" y="5400"/>
                </a:lnTo>
                <a:close/>
              </a:path>
            </a:pathLst>
          </a:custGeom>
          <a:solidFill>
            <a:schemeClr val="accent1"/>
          </a:solidFill>
          <a:ln w="9360">
            <a:solidFill>
              <a:schemeClr val="tx1"/>
            </a:solidFill>
            <a:miter/>
          </a:ln>
        </p:spPr>
        <p:style>
          <a:lnRef idx="0"/>
          <a:fillRef idx="0"/>
          <a:effectRef idx="0"/>
          <a:fontRef idx="minor"/>
        </p:style>
      </p:sp>
      <p:sp>
        <p:nvSpPr>
          <p:cNvPr id="606" name="CustomShape 10"/>
          <p:cNvSpPr/>
          <p:nvPr/>
        </p:nvSpPr>
        <p:spPr>
          <a:xfrm>
            <a:off x="1447920" y="4572000"/>
            <a:ext cx="57135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Ellipse rotates but its shape (i.e. eigenvalues) remains the same</a:t>
            </a:r>
            <a:endParaRPr b="0" lang="en-US" sz="1800" spc="-1" strike="noStrike">
              <a:latin typeface="Arial"/>
            </a:endParaRPr>
          </a:p>
        </p:txBody>
      </p:sp>
      <p:grpSp>
        <p:nvGrpSpPr>
          <p:cNvPr id="607" name="Group 11"/>
          <p:cNvGrpSpPr/>
          <p:nvPr/>
        </p:nvGrpSpPr>
        <p:grpSpPr>
          <a:xfrm>
            <a:off x="2555280" y="3806640"/>
            <a:ext cx="994320" cy="673200"/>
            <a:chOff x="2555280" y="3806640"/>
            <a:chExt cx="994320" cy="673200"/>
          </a:xfrm>
        </p:grpSpPr>
        <p:sp>
          <p:nvSpPr>
            <p:cNvPr id="608" name="CustomShape 12"/>
            <p:cNvSpPr/>
            <p:nvPr/>
          </p:nvSpPr>
          <p:spPr>
            <a:xfrm rot="20331000">
              <a:off x="2589480" y="3961440"/>
              <a:ext cx="925560" cy="363600"/>
            </a:xfrm>
            <a:prstGeom prst="ellipse">
              <a:avLst/>
            </a:prstGeom>
            <a:solidFill>
              <a:srgbClr val="7cf6d3"/>
            </a:solidFill>
            <a:ln w="9360">
              <a:solidFill>
                <a:schemeClr val="tx1"/>
              </a:solidFill>
              <a:round/>
            </a:ln>
          </p:spPr>
          <p:style>
            <a:lnRef idx="0"/>
            <a:fillRef idx="0"/>
            <a:effectRef idx="0"/>
            <a:fontRef idx="minor"/>
          </p:style>
        </p:sp>
        <p:sp>
          <p:nvSpPr>
            <p:cNvPr id="609" name="Line 13"/>
            <p:cNvSpPr/>
            <p:nvPr/>
          </p:nvSpPr>
          <p:spPr>
            <a:xfrm flipV="1">
              <a:off x="2621520" y="3977640"/>
              <a:ext cx="864720" cy="334440"/>
            </a:xfrm>
            <a:prstGeom prst="line">
              <a:avLst/>
            </a:prstGeom>
            <a:ln w="9360">
              <a:solidFill>
                <a:schemeClr val="tx1"/>
              </a:solidFill>
              <a:round/>
            </a:ln>
          </p:spPr>
          <p:style>
            <a:lnRef idx="0"/>
            <a:fillRef idx="0"/>
            <a:effectRef idx="0"/>
            <a:fontRef idx="minor"/>
          </p:style>
        </p:sp>
        <p:sp>
          <p:nvSpPr>
            <p:cNvPr id="610" name="Line 14"/>
            <p:cNvSpPr/>
            <p:nvPr/>
          </p:nvSpPr>
          <p:spPr>
            <a:xfrm>
              <a:off x="2988000" y="3974400"/>
              <a:ext cx="131760" cy="340560"/>
            </a:xfrm>
            <a:prstGeom prst="line">
              <a:avLst/>
            </a:prstGeom>
            <a:ln w="9360">
              <a:solidFill>
                <a:schemeClr val="tx1"/>
              </a:solidFill>
              <a:round/>
            </a:ln>
          </p:spPr>
          <p:style>
            <a:lnRef idx="0"/>
            <a:fillRef idx="0"/>
            <a:effectRef idx="0"/>
            <a:fontRef idx="minor"/>
          </p:style>
        </p:sp>
      </p:grpSp>
      <p:grpSp>
        <p:nvGrpSpPr>
          <p:cNvPr id="611" name="Group 15"/>
          <p:cNvGrpSpPr/>
          <p:nvPr/>
        </p:nvGrpSpPr>
        <p:grpSpPr>
          <a:xfrm>
            <a:off x="4919040" y="3832560"/>
            <a:ext cx="991800" cy="622080"/>
            <a:chOff x="4919040" y="3832560"/>
            <a:chExt cx="991800" cy="622080"/>
          </a:xfrm>
        </p:grpSpPr>
        <p:sp>
          <p:nvSpPr>
            <p:cNvPr id="612" name="CustomShape 16"/>
            <p:cNvSpPr/>
            <p:nvPr/>
          </p:nvSpPr>
          <p:spPr>
            <a:xfrm rot="1036200">
              <a:off x="4952160" y="3961440"/>
              <a:ext cx="925560" cy="363600"/>
            </a:xfrm>
            <a:prstGeom prst="ellipse">
              <a:avLst/>
            </a:prstGeom>
            <a:solidFill>
              <a:srgbClr val="7cf6d3"/>
            </a:solidFill>
            <a:ln w="9360">
              <a:solidFill>
                <a:schemeClr val="tx1"/>
              </a:solidFill>
              <a:round/>
            </a:ln>
          </p:spPr>
          <p:style>
            <a:lnRef idx="0"/>
            <a:fillRef idx="0"/>
            <a:effectRef idx="0"/>
            <a:fontRef idx="minor"/>
          </p:style>
        </p:sp>
        <p:sp>
          <p:nvSpPr>
            <p:cNvPr id="613" name="Line 17"/>
            <p:cNvSpPr/>
            <p:nvPr/>
          </p:nvSpPr>
          <p:spPr>
            <a:xfrm>
              <a:off x="4973760" y="4007160"/>
              <a:ext cx="885240" cy="275040"/>
            </a:xfrm>
            <a:prstGeom prst="line">
              <a:avLst/>
            </a:prstGeom>
            <a:ln w="9360">
              <a:solidFill>
                <a:schemeClr val="tx1"/>
              </a:solidFill>
              <a:round/>
            </a:ln>
          </p:spPr>
          <p:style>
            <a:lnRef idx="0"/>
            <a:fillRef idx="0"/>
            <a:effectRef idx="0"/>
            <a:fontRef idx="minor"/>
          </p:style>
        </p:sp>
        <p:sp>
          <p:nvSpPr>
            <p:cNvPr id="614" name="Line 18"/>
            <p:cNvSpPr/>
            <p:nvPr/>
          </p:nvSpPr>
          <p:spPr>
            <a:xfrm flipH="1">
              <a:off x="5362200" y="3970440"/>
              <a:ext cx="108360" cy="348840"/>
            </a:xfrm>
            <a:prstGeom prst="line">
              <a:avLst/>
            </a:prstGeom>
            <a:ln w="9360">
              <a:solidFill>
                <a:schemeClr val="tx1"/>
              </a:solidFill>
              <a:round/>
            </a:ln>
          </p:spPr>
          <p:style>
            <a:lnRef idx="0"/>
            <a:fillRef idx="0"/>
            <a:effectRef idx="0"/>
            <a:fontRef idx="minor"/>
          </p:style>
        </p:sp>
      </p:grpSp>
      <p:sp>
        <p:nvSpPr>
          <p:cNvPr id="615" name="CustomShape 19"/>
          <p:cNvSpPr/>
          <p:nvPr/>
        </p:nvSpPr>
        <p:spPr>
          <a:xfrm>
            <a:off x="1447920" y="5638680"/>
            <a:ext cx="6323040" cy="516240"/>
          </a:xfrm>
          <a:prstGeom prst="rect">
            <a:avLst/>
          </a:prstGeom>
          <a:noFill/>
          <a:ln w="9360">
            <a:solidFill>
              <a:srgbClr val="ff0000"/>
            </a:solidFill>
            <a:miter/>
          </a:ln>
        </p:spPr>
        <p:style>
          <a:lnRef idx="0"/>
          <a:fillRef idx="0"/>
          <a:effectRef idx="0"/>
          <a:fontRef idx="minor"/>
        </p:style>
        <p:txBody>
          <a:bodyPr lIns="90000" rIns="90000" tIns="45000" bIns="45000">
            <a:spAutoFit/>
          </a:bodyPr>
          <a:p>
            <a:pPr>
              <a:lnSpc>
                <a:spcPct val="100000"/>
              </a:lnSpc>
              <a:spcBef>
                <a:spcPts val="1400"/>
              </a:spcBef>
            </a:pPr>
            <a:r>
              <a:rPr b="0" i="1" lang="en-US" sz="1800" spc="-1" strike="noStrike">
                <a:solidFill>
                  <a:srgbClr val="0033cc"/>
                </a:solidFill>
                <a:latin typeface="Arial"/>
                <a:ea typeface="DejaVu Sans"/>
              </a:rPr>
              <a:t>Corner response </a:t>
            </a:r>
            <a:r>
              <a:rPr b="0" i="1" lang="en-US" sz="2800" spc="-1" strike="noStrike">
                <a:solidFill>
                  <a:srgbClr val="0033cc"/>
                </a:solidFill>
                <a:latin typeface="Arial"/>
                <a:ea typeface="DejaVu Sans"/>
              </a:rPr>
              <a:t>R</a:t>
            </a:r>
            <a:r>
              <a:rPr b="0" lang="en-US" sz="1800" spc="-1" strike="noStrike">
                <a:solidFill>
                  <a:srgbClr val="0033cc"/>
                </a:solidFill>
                <a:latin typeface="Arial"/>
                <a:ea typeface="DejaVu Sans"/>
              </a:rPr>
              <a:t> is invariant to image rotation</a:t>
            </a:r>
            <a:endParaRPr b="0" lang="en-US" sz="1800" spc="-1" strike="noStrike">
              <a:latin typeface="Arial"/>
            </a:endParaRPr>
          </a:p>
        </p:txBody>
      </p:sp>
      <p:sp>
        <p:nvSpPr>
          <p:cNvPr id="616" name="CustomShape 20"/>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617" name="CustomShape 21"/>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3FB0340-89B9-44A1-B595-E5D089375BEB}"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DejaVu Sans"/>
              </a:rPr>
              <a:t>Harris Detector: Some Properties</a:t>
            </a:r>
            <a:endParaRPr b="0" lang="en-US" sz="4000" spc="-1" strike="noStrike">
              <a:latin typeface="Arial"/>
            </a:endParaRPr>
          </a:p>
        </p:txBody>
      </p:sp>
      <p:sp>
        <p:nvSpPr>
          <p:cNvPr id="619" name="CustomShape 2"/>
          <p:cNvSpPr/>
          <p:nvPr/>
        </p:nvSpPr>
        <p:spPr>
          <a:xfrm>
            <a:off x="533520" y="1752480"/>
            <a:ext cx="7770960" cy="411336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But: non-invariant to </a:t>
            </a:r>
            <a:r>
              <a:rPr b="0" i="1" lang="en-US" sz="3200" spc="-1" strike="noStrike">
                <a:solidFill>
                  <a:srgbClr val="000000"/>
                </a:solidFill>
                <a:latin typeface="Arial"/>
                <a:ea typeface="DejaVu Sans"/>
              </a:rPr>
              <a:t>image scale</a:t>
            </a:r>
            <a:r>
              <a:rPr b="0" lang="en-US" sz="3200" spc="-1" strike="noStrike">
                <a:solidFill>
                  <a:srgbClr val="000000"/>
                </a:solidFill>
                <a:latin typeface="Arial"/>
                <a:ea typeface="DejaVu Sans"/>
              </a:rPr>
              <a:t>!</a:t>
            </a:r>
            <a:endParaRPr b="0" lang="en-US" sz="3200" spc="-1" strike="noStrike">
              <a:latin typeface="Arial"/>
            </a:endParaRPr>
          </a:p>
        </p:txBody>
      </p:sp>
      <p:sp>
        <p:nvSpPr>
          <p:cNvPr id="620" name="CustomShape 3"/>
          <p:cNvSpPr/>
          <p:nvPr/>
        </p:nvSpPr>
        <p:spPr>
          <a:xfrm>
            <a:off x="7086600" y="3556080"/>
            <a:ext cx="379440" cy="328680"/>
          </a:xfrm>
          <a:custGeom>
            <a:avLst/>
            <a:gdLst/>
            <a:ahLst/>
            <a:rect l="l" t="t" r="r" b="b"/>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25560">
            <a:solidFill>
              <a:schemeClr val="tx1"/>
            </a:solidFill>
            <a:round/>
          </a:ln>
        </p:spPr>
        <p:style>
          <a:lnRef idx="0"/>
          <a:fillRef idx="0"/>
          <a:effectRef idx="0"/>
          <a:fontRef idx="minor"/>
        </p:style>
      </p:sp>
      <p:sp>
        <p:nvSpPr>
          <p:cNvPr id="621" name="CustomShape 4"/>
          <p:cNvSpPr/>
          <p:nvPr/>
        </p:nvSpPr>
        <p:spPr>
          <a:xfrm>
            <a:off x="7024680" y="3451320"/>
            <a:ext cx="379440" cy="37944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622" name="CustomShape 5"/>
          <p:cNvSpPr/>
          <p:nvPr/>
        </p:nvSpPr>
        <p:spPr>
          <a:xfrm>
            <a:off x="1295280" y="3174840"/>
            <a:ext cx="2741760" cy="2005200"/>
          </a:xfrm>
          <a:custGeom>
            <a:avLst/>
            <a:gdLst/>
            <a:ahLst/>
            <a:rect l="l" t="t" r="r" b="b"/>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60">
            <a:solidFill>
              <a:schemeClr val="tx1"/>
            </a:solidFill>
            <a:round/>
          </a:ln>
        </p:spPr>
        <p:style>
          <a:lnRef idx="0"/>
          <a:fillRef idx="0"/>
          <a:effectRef idx="0"/>
          <a:fontRef idx="minor"/>
        </p:style>
      </p:sp>
      <p:sp>
        <p:nvSpPr>
          <p:cNvPr id="623" name="CustomShape 6"/>
          <p:cNvSpPr/>
          <p:nvPr/>
        </p:nvSpPr>
        <p:spPr>
          <a:xfrm>
            <a:off x="1219320" y="3733920"/>
            <a:ext cx="379440" cy="37944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624" name="CustomShape 7"/>
          <p:cNvSpPr/>
          <p:nvPr/>
        </p:nvSpPr>
        <p:spPr>
          <a:xfrm>
            <a:off x="1600200" y="3200400"/>
            <a:ext cx="379440" cy="37944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625" name="CustomShape 8"/>
          <p:cNvSpPr/>
          <p:nvPr/>
        </p:nvSpPr>
        <p:spPr>
          <a:xfrm>
            <a:off x="2452680" y="2986200"/>
            <a:ext cx="379440" cy="379440"/>
          </a:xfrm>
          <a:prstGeom prst="rect">
            <a:avLst/>
          </a:prstGeom>
          <a:solidFill>
            <a:schemeClr val="accent1">
              <a:alpha val="51000"/>
            </a:schemeClr>
          </a:solidFill>
          <a:ln w="9360">
            <a:solidFill>
              <a:schemeClr val="tx1"/>
            </a:solidFill>
            <a:miter/>
          </a:ln>
        </p:spPr>
        <p:style>
          <a:lnRef idx="0"/>
          <a:fillRef idx="0"/>
          <a:effectRef idx="0"/>
          <a:fontRef idx="minor"/>
        </p:style>
      </p:sp>
      <p:sp>
        <p:nvSpPr>
          <p:cNvPr id="626" name="CustomShape 9"/>
          <p:cNvSpPr/>
          <p:nvPr/>
        </p:nvSpPr>
        <p:spPr>
          <a:xfrm>
            <a:off x="4800600" y="3276720"/>
            <a:ext cx="1675080" cy="83664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close/>
                <a:moveTo>
                  <a:pt x="1350" y="5400"/>
                </a:moveTo>
                <a:lnTo>
                  <a:pt x="1350" y="16200"/>
                </a:lnTo>
                <a:lnTo>
                  <a:pt x="2700" y="16200"/>
                </a:lnTo>
                <a:lnTo>
                  <a:pt x="2700" y="5400"/>
                </a:lnTo>
                <a:close/>
                <a:moveTo>
                  <a:pt x="0" y="5400"/>
                </a:moveTo>
                <a:lnTo>
                  <a:pt x="0" y="16200"/>
                </a:lnTo>
                <a:lnTo>
                  <a:pt x="675" y="16200"/>
                </a:lnTo>
                <a:lnTo>
                  <a:pt x="675" y="5400"/>
                </a:lnTo>
                <a:close/>
              </a:path>
            </a:pathLst>
          </a:custGeom>
          <a:solidFill>
            <a:schemeClr val="accent1"/>
          </a:solidFill>
          <a:ln w="9360">
            <a:solidFill>
              <a:schemeClr val="tx1"/>
            </a:solidFill>
            <a:miter/>
          </a:ln>
        </p:spPr>
        <p:style>
          <a:lnRef idx="0"/>
          <a:fillRef idx="0"/>
          <a:effectRef idx="0"/>
          <a:fontRef idx="minor"/>
        </p:style>
      </p:sp>
      <p:sp>
        <p:nvSpPr>
          <p:cNvPr id="627" name="CustomShape 10"/>
          <p:cNvSpPr/>
          <p:nvPr/>
        </p:nvSpPr>
        <p:spPr>
          <a:xfrm>
            <a:off x="1371600" y="5486400"/>
            <a:ext cx="2589480" cy="6994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0" lang="en-US" sz="2000" spc="-1" strike="noStrike">
                <a:solidFill>
                  <a:srgbClr val="000000"/>
                </a:solidFill>
                <a:latin typeface="Arial"/>
                <a:ea typeface="DejaVu Sans"/>
              </a:rPr>
              <a:t>All points will be classified as </a:t>
            </a:r>
            <a:r>
              <a:rPr b="0" lang="en-US" sz="2000" spc="-1" strike="noStrike">
                <a:solidFill>
                  <a:srgbClr val="0033cc"/>
                </a:solidFill>
                <a:latin typeface="Arial"/>
                <a:ea typeface="DejaVu Sans"/>
              </a:rPr>
              <a:t>edges</a:t>
            </a:r>
            <a:endParaRPr b="0" lang="en-US" sz="2000" spc="-1" strike="noStrike">
              <a:latin typeface="Arial"/>
            </a:endParaRPr>
          </a:p>
        </p:txBody>
      </p:sp>
      <p:sp>
        <p:nvSpPr>
          <p:cNvPr id="628" name="CustomShape 11"/>
          <p:cNvSpPr/>
          <p:nvPr/>
        </p:nvSpPr>
        <p:spPr>
          <a:xfrm>
            <a:off x="6781680" y="5486400"/>
            <a:ext cx="1370160" cy="3639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pPr>
            <a:r>
              <a:rPr b="0" lang="en-US" sz="1800" spc="-1" strike="noStrike">
                <a:solidFill>
                  <a:srgbClr val="ff3300"/>
                </a:solidFill>
                <a:latin typeface="Arial"/>
                <a:ea typeface="DejaVu Sans"/>
              </a:rPr>
              <a:t>Corner !</a:t>
            </a:r>
            <a:endParaRPr b="0" lang="en-US" sz="1800" spc="-1" strike="noStrike">
              <a:latin typeface="Arial"/>
            </a:endParaRPr>
          </a:p>
        </p:txBody>
      </p:sp>
      <p:sp>
        <p:nvSpPr>
          <p:cNvPr id="629" name="CustomShape 1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630" name="CustomShape 1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F6D6F7E-4C10-4FFE-BEE9-44D9C3F4C206}"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499"/>
                                          </p:stCondLst>
                                        </p:cTn>
                                        <p:tgtEl>
                                          <p:spTgt spid="627"/>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499"/>
                                          </p:stCondLst>
                                        </p:cTn>
                                        <p:tgtEl>
                                          <p:spTgt spid="6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Image Matching</a:t>
            </a:r>
            <a:endParaRPr b="0" lang="en-US" sz="4400" spc="-1" strike="noStrike">
              <a:latin typeface="Arial"/>
            </a:endParaRPr>
          </a:p>
        </p:txBody>
      </p:sp>
      <p:pic>
        <p:nvPicPr>
          <p:cNvPr id="174" name="Picture 5" descr="featExtract1"/>
          <p:cNvPicPr/>
          <p:nvPr/>
        </p:nvPicPr>
        <p:blipFill>
          <a:blip r:embed="rId1"/>
          <a:stretch/>
        </p:blipFill>
        <p:spPr>
          <a:xfrm>
            <a:off x="685800" y="1440000"/>
            <a:ext cx="2845080" cy="3816360"/>
          </a:xfrm>
          <a:prstGeom prst="rect">
            <a:avLst/>
          </a:prstGeom>
          <a:ln>
            <a:noFill/>
          </a:ln>
        </p:spPr>
      </p:pic>
      <p:pic>
        <p:nvPicPr>
          <p:cNvPr id="175" name="Picture 6" descr="featExtract2"/>
          <p:cNvPicPr/>
          <p:nvPr/>
        </p:nvPicPr>
        <p:blipFill>
          <a:blip r:embed="rId2"/>
          <a:stretch/>
        </p:blipFill>
        <p:spPr>
          <a:xfrm>
            <a:off x="4267080" y="1492200"/>
            <a:ext cx="4418280" cy="3535560"/>
          </a:xfrm>
          <a:prstGeom prst="rect">
            <a:avLst/>
          </a:prstGeom>
          <a:ln>
            <a:noFill/>
          </a:ln>
        </p:spPr>
      </p:pic>
      <p:sp>
        <p:nvSpPr>
          <p:cNvPr id="176"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177"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E3BD00CA-E066-4E03-A5CC-1126B02C35E7}"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ustomShape 1"/>
          <p:cNvSpPr/>
          <p:nvPr/>
        </p:nvSpPr>
        <p:spPr>
          <a:xfrm>
            <a:off x="6432480" y="3611520"/>
            <a:ext cx="144720" cy="144720"/>
          </a:xfrm>
          <a:prstGeom prst="ellipse">
            <a:avLst/>
          </a:prstGeom>
          <a:solidFill>
            <a:schemeClr val="accent1">
              <a:alpha val="51000"/>
            </a:schemeClr>
          </a:solidFill>
          <a:ln w="25560">
            <a:solidFill>
              <a:schemeClr val="tx1"/>
            </a:solidFill>
            <a:round/>
          </a:ln>
        </p:spPr>
        <p:style>
          <a:lnRef idx="0"/>
          <a:fillRef idx="0"/>
          <a:effectRef idx="0"/>
          <a:fontRef idx="minor"/>
        </p:style>
      </p:sp>
      <p:sp>
        <p:nvSpPr>
          <p:cNvPr id="632" name="CustomShape 2"/>
          <p:cNvSpPr/>
          <p:nvPr/>
        </p:nvSpPr>
        <p:spPr>
          <a:xfrm>
            <a:off x="2241720" y="3511440"/>
            <a:ext cx="144720" cy="144720"/>
          </a:xfrm>
          <a:prstGeom prst="ellipse">
            <a:avLst/>
          </a:prstGeom>
          <a:solidFill>
            <a:schemeClr val="accent1">
              <a:alpha val="51000"/>
            </a:schemeClr>
          </a:solidFill>
          <a:ln w="25560">
            <a:solidFill>
              <a:schemeClr val="tx1"/>
            </a:solidFill>
            <a:round/>
          </a:ln>
        </p:spPr>
        <p:style>
          <a:lnRef idx="0"/>
          <a:fillRef idx="0"/>
          <a:effectRef idx="0"/>
          <a:fontRef idx="minor"/>
        </p:style>
      </p:sp>
      <p:sp>
        <p:nvSpPr>
          <p:cNvPr id="633" name="CustomShape 3"/>
          <p:cNvSpPr/>
          <p:nvPr/>
        </p:nvSpPr>
        <p:spPr>
          <a:xfrm>
            <a:off x="5137200" y="2392200"/>
            <a:ext cx="2665440" cy="2589480"/>
          </a:xfrm>
          <a:prstGeom prst="ellipse">
            <a:avLst/>
          </a:prstGeom>
          <a:solidFill>
            <a:schemeClr val="accent1">
              <a:alpha val="51000"/>
            </a:schemeClr>
          </a:solidFill>
          <a:ln w="9360">
            <a:solidFill>
              <a:schemeClr val="tx1"/>
            </a:solidFill>
            <a:round/>
          </a:ln>
        </p:spPr>
        <p:style>
          <a:lnRef idx="0"/>
          <a:fillRef idx="0"/>
          <a:effectRef idx="0"/>
          <a:fontRef idx="minor"/>
        </p:style>
      </p:sp>
      <p:sp>
        <p:nvSpPr>
          <p:cNvPr id="634" name="CustomShape 4"/>
          <p:cNvSpPr/>
          <p:nvPr/>
        </p:nvSpPr>
        <p:spPr>
          <a:xfrm>
            <a:off x="946080" y="2316240"/>
            <a:ext cx="2665440" cy="2589480"/>
          </a:xfrm>
          <a:prstGeom prst="ellipse">
            <a:avLst/>
          </a:prstGeom>
          <a:solidFill>
            <a:schemeClr val="accent1">
              <a:alpha val="51000"/>
            </a:schemeClr>
          </a:solidFill>
          <a:ln w="9360">
            <a:solidFill>
              <a:schemeClr val="tx1"/>
            </a:solidFill>
            <a:round/>
          </a:ln>
        </p:spPr>
        <p:style>
          <a:lnRef idx="0"/>
          <a:fillRef idx="0"/>
          <a:effectRef idx="0"/>
          <a:fontRef idx="minor"/>
        </p:style>
      </p:sp>
      <p:sp>
        <p:nvSpPr>
          <p:cNvPr id="635" name="CustomShape 5"/>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Automatic scale selection</a:t>
            </a:r>
            <a:endParaRPr b="0" lang="en-US" sz="4400" spc="-1" strike="noStrike">
              <a:latin typeface="Arial"/>
            </a:endParaRPr>
          </a:p>
        </p:txBody>
      </p:sp>
      <p:sp>
        <p:nvSpPr>
          <p:cNvPr id="636" name="CustomShape 6"/>
          <p:cNvSpPr/>
          <p:nvPr/>
        </p:nvSpPr>
        <p:spPr>
          <a:xfrm>
            <a:off x="685800" y="1270440"/>
            <a:ext cx="754236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Intuition: </a:t>
            </a:r>
            <a:endParaRPr b="0" lang="en-US" sz="2000" spc="-1" strike="noStrike">
              <a:latin typeface="Arial"/>
            </a:endParaRPr>
          </a:p>
          <a:p>
            <a:pPr marL="228600" indent="-227160">
              <a:lnSpc>
                <a:spcPct val="100000"/>
              </a:lnSpc>
              <a:buClr>
                <a:srgbClr val="000000"/>
              </a:buClr>
              <a:buFont typeface="Arial"/>
              <a:buChar char="•"/>
            </a:pPr>
            <a:r>
              <a:rPr b="0" lang="en-US" sz="2000" spc="-1" strike="noStrike">
                <a:solidFill>
                  <a:srgbClr val="000000"/>
                </a:solidFill>
                <a:latin typeface="Arial"/>
                <a:ea typeface="DejaVu Sans"/>
              </a:rPr>
              <a:t>Find scale that gives local maxima of some function </a:t>
            </a:r>
            <a:r>
              <a:rPr b="0" i="1" lang="en-US" sz="2000" spc="-1" strike="noStrike">
                <a:solidFill>
                  <a:srgbClr val="000000"/>
                </a:solidFill>
                <a:latin typeface="Arial"/>
                <a:ea typeface="DejaVu Sans"/>
              </a:rPr>
              <a:t>f </a:t>
            </a:r>
            <a:r>
              <a:rPr b="0" lang="en-US" sz="2000" spc="-1" strike="noStrike">
                <a:solidFill>
                  <a:srgbClr val="000000"/>
                </a:solidFill>
                <a:latin typeface="Arial"/>
                <a:ea typeface="DejaVu Sans"/>
              </a:rPr>
              <a:t>in both position and scale.</a:t>
            </a:r>
            <a:endParaRPr b="0" lang="en-US" sz="2000" spc="-1" strike="noStrike">
              <a:latin typeface="Arial"/>
            </a:endParaRPr>
          </a:p>
        </p:txBody>
      </p:sp>
      <p:sp>
        <p:nvSpPr>
          <p:cNvPr id="637" name="CustomShape 7"/>
          <p:cNvSpPr/>
          <p:nvPr/>
        </p:nvSpPr>
        <p:spPr>
          <a:xfrm>
            <a:off x="6788160" y="2455920"/>
            <a:ext cx="619200" cy="1403640"/>
          </a:xfrm>
          <a:custGeom>
            <a:avLst/>
            <a:gdLst/>
            <a:ahLst/>
            <a:rect l="l" t="t" r="r" b="b"/>
            <a:pathLst>
              <a:path w="544" h="1232">
                <a:moveTo>
                  <a:pt x="0" y="1104"/>
                </a:moveTo>
                <a:cubicBezTo>
                  <a:pt x="172" y="1168"/>
                  <a:pt x="344" y="1232"/>
                  <a:pt x="432" y="1152"/>
                </a:cubicBezTo>
                <a:cubicBezTo>
                  <a:pt x="520" y="1072"/>
                  <a:pt x="544" y="776"/>
                  <a:pt x="528" y="624"/>
                </a:cubicBezTo>
                <a:cubicBezTo>
                  <a:pt x="512" y="472"/>
                  <a:pt x="336" y="344"/>
                  <a:pt x="336" y="240"/>
                </a:cubicBezTo>
                <a:cubicBezTo>
                  <a:pt x="336" y="136"/>
                  <a:pt x="432" y="68"/>
                  <a:pt x="528" y="0"/>
                </a:cubicBezTo>
              </a:path>
            </a:pathLst>
          </a:custGeom>
          <a:noFill/>
          <a:ln w="38160">
            <a:solidFill>
              <a:schemeClr val="tx1"/>
            </a:solidFill>
            <a:round/>
          </a:ln>
        </p:spPr>
        <p:style>
          <a:lnRef idx="0"/>
          <a:fillRef idx="0"/>
          <a:effectRef idx="0"/>
          <a:fontRef idx="minor"/>
        </p:style>
      </p:sp>
      <p:sp>
        <p:nvSpPr>
          <p:cNvPr id="638" name="CustomShape 8"/>
          <p:cNvSpPr/>
          <p:nvPr/>
        </p:nvSpPr>
        <p:spPr>
          <a:xfrm>
            <a:off x="5748480" y="3941640"/>
            <a:ext cx="755640" cy="963720"/>
          </a:xfrm>
          <a:custGeom>
            <a:avLst/>
            <a:gdLst/>
            <a:ahLst/>
            <a:rect l="l" t="t" r="r" b="b"/>
            <a:pathLst>
              <a:path w="664" h="847">
                <a:moveTo>
                  <a:pt x="0" y="791"/>
                </a:moveTo>
                <a:cubicBezTo>
                  <a:pt x="208" y="819"/>
                  <a:pt x="416" y="847"/>
                  <a:pt x="480" y="791"/>
                </a:cubicBezTo>
                <a:cubicBezTo>
                  <a:pt x="544" y="735"/>
                  <a:pt x="360" y="527"/>
                  <a:pt x="384" y="455"/>
                </a:cubicBezTo>
                <a:cubicBezTo>
                  <a:pt x="408" y="383"/>
                  <a:pt x="584" y="399"/>
                  <a:pt x="624" y="359"/>
                </a:cubicBezTo>
                <a:cubicBezTo>
                  <a:pt x="664" y="319"/>
                  <a:pt x="628" y="275"/>
                  <a:pt x="624" y="215"/>
                </a:cubicBezTo>
                <a:cubicBezTo>
                  <a:pt x="620" y="155"/>
                  <a:pt x="610" y="77"/>
                  <a:pt x="601" y="0"/>
                </a:cubicBezTo>
              </a:path>
            </a:pathLst>
          </a:custGeom>
          <a:noFill/>
          <a:ln w="38160">
            <a:solidFill>
              <a:schemeClr val="tx1"/>
            </a:solidFill>
            <a:round/>
          </a:ln>
        </p:spPr>
        <p:style>
          <a:lnRef idx="0"/>
          <a:fillRef idx="0"/>
          <a:effectRef idx="0"/>
          <a:fontRef idx="minor"/>
        </p:style>
      </p:sp>
      <p:sp>
        <p:nvSpPr>
          <p:cNvPr id="639" name="CustomShape 9"/>
          <p:cNvSpPr/>
          <p:nvPr/>
        </p:nvSpPr>
        <p:spPr>
          <a:xfrm>
            <a:off x="1841400" y="3492360"/>
            <a:ext cx="1968480" cy="1438560"/>
          </a:xfrm>
          <a:custGeom>
            <a:avLst/>
            <a:gdLst/>
            <a:ahLst/>
            <a:rect l="l" t="t" r="r" b="b"/>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60">
            <a:solidFill>
              <a:schemeClr val="tx1"/>
            </a:solidFill>
            <a:round/>
          </a:ln>
        </p:spPr>
        <p:style>
          <a:lnRef idx="0"/>
          <a:fillRef idx="0"/>
          <a:effectRef idx="0"/>
          <a:fontRef idx="minor"/>
        </p:style>
      </p:sp>
      <p:sp>
        <p:nvSpPr>
          <p:cNvPr id="640" name="CustomShape 10"/>
          <p:cNvSpPr/>
          <p:nvPr/>
        </p:nvSpPr>
        <p:spPr>
          <a:xfrm>
            <a:off x="2179800" y="3457440"/>
            <a:ext cx="271440" cy="271440"/>
          </a:xfrm>
          <a:prstGeom prst="ellipse">
            <a:avLst/>
          </a:prstGeom>
          <a:solidFill>
            <a:schemeClr val="accent1">
              <a:alpha val="51000"/>
            </a:schemeClr>
          </a:solidFill>
          <a:ln w="9360">
            <a:solidFill>
              <a:schemeClr val="tx1"/>
            </a:solidFill>
            <a:round/>
          </a:ln>
        </p:spPr>
        <p:style>
          <a:lnRef idx="0"/>
          <a:fillRef idx="0"/>
          <a:effectRef idx="0"/>
          <a:fontRef idx="minor"/>
        </p:style>
      </p:sp>
      <p:sp>
        <p:nvSpPr>
          <p:cNvPr id="641" name="CustomShape 11"/>
          <p:cNvSpPr/>
          <p:nvPr/>
        </p:nvSpPr>
        <p:spPr>
          <a:xfrm>
            <a:off x="2036880" y="3327480"/>
            <a:ext cx="568440" cy="567000"/>
          </a:xfrm>
          <a:prstGeom prst="ellipse">
            <a:avLst/>
          </a:prstGeom>
          <a:solidFill>
            <a:schemeClr val="accent1">
              <a:alpha val="51000"/>
            </a:schemeClr>
          </a:solidFill>
          <a:ln w="9360">
            <a:solidFill>
              <a:schemeClr val="tx1"/>
            </a:solidFill>
            <a:round/>
          </a:ln>
        </p:spPr>
        <p:style>
          <a:lnRef idx="0"/>
          <a:fillRef idx="0"/>
          <a:effectRef idx="0"/>
          <a:fontRef idx="minor"/>
        </p:style>
      </p:sp>
      <p:sp>
        <p:nvSpPr>
          <p:cNvPr id="642" name="CustomShape 12"/>
          <p:cNvSpPr/>
          <p:nvPr/>
        </p:nvSpPr>
        <p:spPr>
          <a:xfrm>
            <a:off x="1797120" y="3119400"/>
            <a:ext cx="1038240" cy="982800"/>
          </a:xfrm>
          <a:prstGeom prst="ellipse">
            <a:avLst/>
          </a:prstGeom>
          <a:solidFill>
            <a:schemeClr val="accent1">
              <a:alpha val="51000"/>
            </a:schemeClr>
          </a:solidFill>
          <a:ln w="9360">
            <a:solidFill>
              <a:schemeClr val="tx1"/>
            </a:solidFill>
            <a:round/>
          </a:ln>
        </p:spPr>
        <p:style>
          <a:lnRef idx="0"/>
          <a:fillRef idx="0"/>
          <a:effectRef idx="0"/>
          <a:fontRef idx="minor"/>
        </p:style>
      </p:sp>
      <p:sp>
        <p:nvSpPr>
          <p:cNvPr id="643" name="CustomShape 13"/>
          <p:cNvSpPr/>
          <p:nvPr/>
        </p:nvSpPr>
        <p:spPr>
          <a:xfrm>
            <a:off x="1403280" y="2711520"/>
            <a:ext cx="1805040" cy="1805040"/>
          </a:xfrm>
          <a:prstGeom prst="ellipse">
            <a:avLst/>
          </a:prstGeom>
          <a:solidFill>
            <a:schemeClr val="accent1">
              <a:alpha val="51000"/>
            </a:schemeClr>
          </a:solidFill>
          <a:ln w="25560">
            <a:solidFill>
              <a:srgbClr val="ff0000"/>
            </a:solidFill>
            <a:round/>
          </a:ln>
        </p:spPr>
        <p:style>
          <a:lnRef idx="0"/>
          <a:fillRef idx="0"/>
          <a:effectRef idx="0"/>
          <a:fontRef idx="minor"/>
        </p:style>
      </p:sp>
      <p:sp>
        <p:nvSpPr>
          <p:cNvPr id="644" name="CustomShape 14"/>
          <p:cNvSpPr/>
          <p:nvPr/>
        </p:nvSpPr>
        <p:spPr>
          <a:xfrm>
            <a:off x="6429240" y="3684600"/>
            <a:ext cx="357480" cy="258840"/>
          </a:xfrm>
          <a:custGeom>
            <a:avLst/>
            <a:gdLst/>
            <a:ahLst/>
            <a:rect l="l" t="t" r="r" b="b"/>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60">
            <a:solidFill>
              <a:schemeClr val="tx1"/>
            </a:solidFill>
            <a:round/>
          </a:ln>
        </p:spPr>
        <p:style>
          <a:lnRef idx="0"/>
          <a:fillRef idx="0"/>
          <a:effectRef idx="0"/>
          <a:fontRef idx="minor"/>
        </p:style>
      </p:sp>
      <p:sp>
        <p:nvSpPr>
          <p:cNvPr id="645" name="CustomShape 15"/>
          <p:cNvSpPr/>
          <p:nvPr/>
        </p:nvSpPr>
        <p:spPr>
          <a:xfrm>
            <a:off x="6227640" y="3424320"/>
            <a:ext cx="568440" cy="565200"/>
          </a:xfrm>
          <a:prstGeom prst="ellipse">
            <a:avLst/>
          </a:prstGeom>
          <a:solidFill>
            <a:schemeClr val="accent1">
              <a:alpha val="51000"/>
            </a:schemeClr>
          </a:solidFill>
          <a:ln w="9360">
            <a:solidFill>
              <a:schemeClr val="tx1"/>
            </a:solidFill>
            <a:round/>
          </a:ln>
        </p:spPr>
        <p:style>
          <a:lnRef idx="0"/>
          <a:fillRef idx="0"/>
          <a:effectRef idx="0"/>
          <a:fontRef idx="minor"/>
        </p:style>
      </p:sp>
      <p:sp>
        <p:nvSpPr>
          <p:cNvPr id="646" name="CustomShape 16"/>
          <p:cNvSpPr/>
          <p:nvPr/>
        </p:nvSpPr>
        <p:spPr>
          <a:xfrm>
            <a:off x="5987880" y="3214800"/>
            <a:ext cx="1038240" cy="984240"/>
          </a:xfrm>
          <a:prstGeom prst="ellipse">
            <a:avLst/>
          </a:prstGeom>
          <a:solidFill>
            <a:schemeClr val="accent1">
              <a:alpha val="51000"/>
            </a:schemeClr>
          </a:solidFill>
          <a:ln w="9360">
            <a:solidFill>
              <a:schemeClr val="tx1"/>
            </a:solidFill>
            <a:round/>
          </a:ln>
        </p:spPr>
        <p:style>
          <a:lnRef idx="0"/>
          <a:fillRef idx="0"/>
          <a:effectRef idx="0"/>
          <a:fontRef idx="minor"/>
        </p:style>
      </p:sp>
      <p:sp>
        <p:nvSpPr>
          <p:cNvPr id="647" name="CustomShape 17"/>
          <p:cNvSpPr/>
          <p:nvPr/>
        </p:nvSpPr>
        <p:spPr>
          <a:xfrm>
            <a:off x="5594400" y="2808360"/>
            <a:ext cx="1805040" cy="1805040"/>
          </a:xfrm>
          <a:prstGeom prst="ellipse">
            <a:avLst/>
          </a:prstGeom>
          <a:solidFill>
            <a:schemeClr val="accent1">
              <a:alpha val="51000"/>
            </a:schemeClr>
          </a:solidFill>
          <a:ln w="9360">
            <a:solidFill>
              <a:schemeClr val="tx1"/>
            </a:solidFill>
            <a:round/>
          </a:ln>
        </p:spPr>
        <p:style>
          <a:lnRef idx="0"/>
          <a:fillRef idx="0"/>
          <a:effectRef idx="0"/>
          <a:fontRef idx="minor"/>
        </p:style>
      </p:sp>
      <p:sp>
        <p:nvSpPr>
          <p:cNvPr id="648" name="CustomShape 18"/>
          <p:cNvSpPr/>
          <p:nvPr/>
        </p:nvSpPr>
        <p:spPr>
          <a:xfrm>
            <a:off x="6350040" y="3541680"/>
            <a:ext cx="327240" cy="327240"/>
          </a:xfrm>
          <a:prstGeom prst="ellipse">
            <a:avLst/>
          </a:prstGeom>
          <a:solidFill>
            <a:schemeClr val="accent1">
              <a:alpha val="51000"/>
            </a:schemeClr>
          </a:solidFill>
          <a:ln w="25560">
            <a:solidFill>
              <a:srgbClr val="ff0000"/>
            </a:solidFill>
            <a:round/>
          </a:ln>
        </p:spPr>
        <p:style>
          <a:lnRef idx="0"/>
          <a:fillRef idx="0"/>
          <a:effectRef idx="0"/>
          <a:fontRef idx="minor"/>
        </p:style>
      </p:sp>
      <p:grpSp>
        <p:nvGrpSpPr>
          <p:cNvPr id="649" name="Group 19"/>
          <p:cNvGrpSpPr/>
          <p:nvPr/>
        </p:nvGrpSpPr>
        <p:grpSpPr>
          <a:xfrm>
            <a:off x="76320" y="4879800"/>
            <a:ext cx="3558240" cy="1937880"/>
            <a:chOff x="76320" y="4879800"/>
            <a:chExt cx="3558240" cy="1937880"/>
          </a:xfrm>
        </p:grpSpPr>
        <p:sp>
          <p:nvSpPr>
            <p:cNvPr id="650" name="Line 20"/>
            <p:cNvSpPr/>
            <p:nvPr/>
          </p:nvSpPr>
          <p:spPr>
            <a:xfrm>
              <a:off x="471240" y="6480000"/>
              <a:ext cx="3048120" cy="0"/>
            </a:xfrm>
            <a:prstGeom prst="line">
              <a:avLst/>
            </a:prstGeom>
            <a:ln w="9360">
              <a:solidFill>
                <a:schemeClr val="tx1"/>
              </a:solidFill>
              <a:round/>
              <a:tailEnd len="med" type="triangle" w="med"/>
            </a:ln>
          </p:spPr>
          <p:style>
            <a:lnRef idx="0"/>
            <a:fillRef idx="0"/>
            <a:effectRef idx="0"/>
            <a:fontRef idx="minor"/>
          </p:style>
        </p:sp>
        <p:sp>
          <p:nvSpPr>
            <p:cNvPr id="651" name="Line 21"/>
            <p:cNvSpPr/>
            <p:nvPr/>
          </p:nvSpPr>
          <p:spPr>
            <a:xfrm flipV="1">
              <a:off x="471240" y="5032080"/>
              <a:ext cx="0" cy="1447920"/>
            </a:xfrm>
            <a:prstGeom prst="line">
              <a:avLst/>
            </a:prstGeom>
            <a:ln w="9360">
              <a:solidFill>
                <a:schemeClr val="tx1"/>
              </a:solidFill>
              <a:round/>
              <a:tailEnd len="med" type="triangle" w="med"/>
            </a:ln>
          </p:spPr>
          <p:style>
            <a:lnRef idx="0"/>
            <a:fillRef idx="0"/>
            <a:effectRef idx="0"/>
            <a:fontRef idx="minor"/>
          </p:style>
        </p:sp>
        <p:sp>
          <p:nvSpPr>
            <p:cNvPr id="652" name="CustomShape 22"/>
            <p:cNvSpPr/>
            <p:nvPr/>
          </p:nvSpPr>
          <p:spPr>
            <a:xfrm>
              <a:off x="76320" y="4879800"/>
              <a:ext cx="405000" cy="4554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i="1" lang="en-US" sz="2400" spc="-1" strike="noStrike">
                  <a:solidFill>
                    <a:srgbClr val="009900"/>
                  </a:solidFill>
                  <a:latin typeface="Times New Roman"/>
                  <a:ea typeface="DejaVu Sans"/>
                </a:rPr>
                <a:t>f</a:t>
              </a:r>
              <a:endParaRPr b="0" lang="en-US" sz="2400" spc="-1" strike="noStrike">
                <a:latin typeface="Arial"/>
              </a:endParaRPr>
            </a:p>
          </p:txBody>
        </p:sp>
        <p:sp>
          <p:nvSpPr>
            <p:cNvPr id="653" name="CustomShape 23"/>
            <p:cNvSpPr/>
            <p:nvPr/>
          </p:nvSpPr>
          <p:spPr>
            <a:xfrm>
              <a:off x="2343960" y="6423120"/>
              <a:ext cx="1290600" cy="39456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en-US" sz="2000" spc="-1" strike="noStrike">
                  <a:solidFill>
                    <a:srgbClr val="009900"/>
                  </a:solidFill>
                  <a:latin typeface="Times New Roman"/>
                  <a:ea typeface="DejaVu Sans"/>
                </a:rPr>
                <a:t>region size</a:t>
              </a:r>
              <a:endParaRPr b="0" lang="en-US" sz="2000" spc="-1" strike="noStrike">
                <a:latin typeface="Arial"/>
              </a:endParaRPr>
            </a:p>
          </p:txBody>
        </p:sp>
        <p:sp>
          <p:nvSpPr>
            <p:cNvPr id="654" name="CustomShape 24"/>
            <p:cNvSpPr/>
            <p:nvPr/>
          </p:nvSpPr>
          <p:spPr>
            <a:xfrm>
              <a:off x="2381040" y="5181480"/>
              <a:ext cx="1008720" cy="39456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en-US" sz="2000" spc="-1" strike="noStrike">
                  <a:solidFill>
                    <a:srgbClr val="009900"/>
                  </a:solidFill>
                  <a:latin typeface="Times New Roman"/>
                  <a:ea typeface="DejaVu Sans"/>
                </a:rPr>
                <a:t>Image 1</a:t>
              </a:r>
              <a:endParaRPr b="0" lang="en-US" sz="2000" spc="-1" strike="noStrike">
                <a:latin typeface="Arial"/>
              </a:endParaRPr>
            </a:p>
          </p:txBody>
        </p:sp>
        <p:sp>
          <p:nvSpPr>
            <p:cNvPr id="655" name="CustomShape 25"/>
            <p:cNvSpPr/>
            <p:nvPr/>
          </p:nvSpPr>
          <p:spPr>
            <a:xfrm>
              <a:off x="838080" y="5349960"/>
              <a:ext cx="2589480" cy="900360"/>
            </a:xfrm>
            <a:custGeom>
              <a:avLst/>
              <a:gdLst/>
              <a:ahLst/>
              <a:rect l="l" t="t" r="r" b="b"/>
              <a:pathLst>
                <a:path w="1632" h="568">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360">
              <a:solidFill>
                <a:schemeClr val="tx1"/>
              </a:solidFill>
              <a:round/>
            </a:ln>
          </p:spPr>
          <p:style>
            <a:lnRef idx="0"/>
            <a:fillRef idx="0"/>
            <a:effectRef idx="0"/>
            <a:fontRef idx="minor"/>
          </p:style>
        </p:sp>
      </p:grpSp>
      <p:grpSp>
        <p:nvGrpSpPr>
          <p:cNvPr id="656" name="Group 26"/>
          <p:cNvGrpSpPr/>
          <p:nvPr/>
        </p:nvGrpSpPr>
        <p:grpSpPr>
          <a:xfrm>
            <a:off x="5391000" y="4863960"/>
            <a:ext cx="3501360" cy="1958400"/>
            <a:chOff x="5391000" y="4863960"/>
            <a:chExt cx="3501360" cy="1958400"/>
          </a:xfrm>
        </p:grpSpPr>
        <p:sp>
          <p:nvSpPr>
            <p:cNvPr id="657" name="Line 27"/>
            <p:cNvSpPr/>
            <p:nvPr/>
          </p:nvSpPr>
          <p:spPr>
            <a:xfrm>
              <a:off x="5786280" y="6464160"/>
              <a:ext cx="3048120" cy="0"/>
            </a:xfrm>
            <a:prstGeom prst="line">
              <a:avLst/>
            </a:prstGeom>
            <a:ln w="9360">
              <a:solidFill>
                <a:schemeClr val="tx1"/>
              </a:solidFill>
              <a:round/>
              <a:tailEnd len="med" type="triangle" w="med"/>
            </a:ln>
          </p:spPr>
          <p:style>
            <a:lnRef idx="0"/>
            <a:fillRef idx="0"/>
            <a:effectRef idx="0"/>
            <a:fontRef idx="minor"/>
          </p:style>
        </p:sp>
        <p:sp>
          <p:nvSpPr>
            <p:cNvPr id="658" name="Line 28"/>
            <p:cNvSpPr/>
            <p:nvPr/>
          </p:nvSpPr>
          <p:spPr>
            <a:xfrm flipV="1">
              <a:off x="5786280" y="5016240"/>
              <a:ext cx="0" cy="1447920"/>
            </a:xfrm>
            <a:prstGeom prst="line">
              <a:avLst/>
            </a:prstGeom>
            <a:ln w="9360">
              <a:solidFill>
                <a:schemeClr val="tx1"/>
              </a:solidFill>
              <a:round/>
              <a:tailEnd len="med" type="triangle" w="med"/>
            </a:ln>
          </p:spPr>
          <p:style>
            <a:lnRef idx="0"/>
            <a:fillRef idx="0"/>
            <a:effectRef idx="0"/>
            <a:fontRef idx="minor"/>
          </p:style>
        </p:sp>
        <p:sp>
          <p:nvSpPr>
            <p:cNvPr id="659" name="CustomShape 29"/>
            <p:cNvSpPr/>
            <p:nvPr/>
          </p:nvSpPr>
          <p:spPr>
            <a:xfrm>
              <a:off x="5391000" y="4863960"/>
              <a:ext cx="405000" cy="4554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i="1" lang="en-US" sz="2400" spc="-1" strike="noStrike">
                  <a:solidFill>
                    <a:srgbClr val="009900"/>
                  </a:solidFill>
                  <a:latin typeface="Times New Roman"/>
                  <a:ea typeface="DejaVu Sans"/>
                </a:rPr>
                <a:t>f</a:t>
              </a:r>
              <a:endParaRPr b="0" lang="en-US" sz="2400" spc="-1" strike="noStrike">
                <a:latin typeface="Arial"/>
              </a:endParaRPr>
            </a:p>
          </p:txBody>
        </p:sp>
        <p:sp>
          <p:nvSpPr>
            <p:cNvPr id="660" name="CustomShape 30"/>
            <p:cNvSpPr/>
            <p:nvPr/>
          </p:nvSpPr>
          <p:spPr>
            <a:xfrm>
              <a:off x="7601760" y="6427800"/>
              <a:ext cx="1290600" cy="39456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en-US" sz="2000" spc="-1" strike="noStrike">
                  <a:solidFill>
                    <a:srgbClr val="009900"/>
                  </a:solidFill>
                  <a:latin typeface="Times New Roman"/>
                  <a:ea typeface="DejaVu Sans"/>
                </a:rPr>
                <a:t>region size</a:t>
              </a:r>
              <a:endParaRPr b="0" lang="en-US" sz="2000" spc="-1" strike="noStrike">
                <a:latin typeface="Arial"/>
              </a:endParaRPr>
            </a:p>
          </p:txBody>
        </p:sp>
        <p:sp>
          <p:nvSpPr>
            <p:cNvPr id="661" name="CustomShape 31"/>
            <p:cNvSpPr/>
            <p:nvPr/>
          </p:nvSpPr>
          <p:spPr>
            <a:xfrm>
              <a:off x="7638840" y="5181480"/>
              <a:ext cx="1008720" cy="39456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en-US" sz="2000" spc="-1" strike="noStrike">
                  <a:solidFill>
                    <a:srgbClr val="009900"/>
                  </a:solidFill>
                  <a:latin typeface="Times New Roman"/>
                  <a:ea typeface="DejaVu Sans"/>
                </a:rPr>
                <a:t>Image 2</a:t>
              </a:r>
              <a:endParaRPr b="0" lang="en-US" sz="2000" spc="-1" strike="noStrike">
                <a:latin typeface="Arial"/>
              </a:endParaRPr>
            </a:p>
          </p:txBody>
        </p:sp>
        <p:sp>
          <p:nvSpPr>
            <p:cNvPr id="662" name="CustomShape 32"/>
            <p:cNvSpPr/>
            <p:nvPr/>
          </p:nvSpPr>
          <p:spPr>
            <a:xfrm>
              <a:off x="5943600" y="5334120"/>
              <a:ext cx="1370160" cy="900360"/>
            </a:xfrm>
            <a:custGeom>
              <a:avLst/>
              <a:gdLst/>
              <a:ahLst/>
              <a:rect l="l" t="t" r="r" b="b"/>
              <a:pathLst>
                <a:path w="1632" h="568">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360">
              <a:solidFill>
                <a:schemeClr val="tx1"/>
              </a:solidFill>
              <a:round/>
            </a:ln>
          </p:spPr>
          <p:style>
            <a:lnRef idx="0"/>
            <a:fillRef idx="0"/>
            <a:effectRef idx="0"/>
            <a:fontRef idx="minor"/>
          </p:style>
        </p:sp>
      </p:grpSp>
      <p:grpSp>
        <p:nvGrpSpPr>
          <p:cNvPr id="663" name="Group 33"/>
          <p:cNvGrpSpPr/>
          <p:nvPr/>
        </p:nvGrpSpPr>
        <p:grpSpPr>
          <a:xfrm>
            <a:off x="1227240" y="5353200"/>
            <a:ext cx="387360" cy="1572480"/>
            <a:chOff x="1227240" y="5353200"/>
            <a:chExt cx="387360" cy="1572480"/>
          </a:xfrm>
        </p:grpSpPr>
        <p:sp>
          <p:nvSpPr>
            <p:cNvPr id="664" name="CustomShape 34"/>
            <p:cNvSpPr/>
            <p:nvPr/>
          </p:nvSpPr>
          <p:spPr>
            <a:xfrm>
              <a:off x="1295280" y="5353200"/>
              <a:ext cx="150840" cy="150840"/>
            </a:xfrm>
            <a:prstGeom prst="ellipse">
              <a:avLst/>
            </a:prstGeom>
            <a:solidFill>
              <a:srgbClr val="ff0000"/>
            </a:solidFill>
            <a:ln w="9360">
              <a:solidFill>
                <a:srgbClr val="ff0000"/>
              </a:solidFill>
              <a:round/>
            </a:ln>
          </p:spPr>
          <p:style>
            <a:lnRef idx="0"/>
            <a:fillRef idx="0"/>
            <a:effectRef idx="0"/>
            <a:fontRef idx="minor"/>
          </p:style>
        </p:sp>
        <p:grpSp>
          <p:nvGrpSpPr>
            <p:cNvPr id="665" name="Group 35"/>
            <p:cNvGrpSpPr/>
            <p:nvPr/>
          </p:nvGrpSpPr>
          <p:grpSpPr>
            <a:xfrm>
              <a:off x="1227240" y="5504040"/>
              <a:ext cx="387360" cy="1421640"/>
              <a:chOff x="1227240" y="5504040"/>
              <a:chExt cx="387360" cy="1421640"/>
            </a:xfrm>
          </p:grpSpPr>
          <p:sp>
            <p:nvSpPr>
              <p:cNvPr id="666" name="Line 36"/>
              <p:cNvSpPr/>
              <p:nvPr/>
            </p:nvSpPr>
            <p:spPr>
              <a:xfrm>
                <a:off x="1371240" y="5504040"/>
                <a:ext cx="0" cy="991440"/>
              </a:xfrm>
              <a:prstGeom prst="line">
                <a:avLst/>
              </a:prstGeom>
              <a:ln cap="rnd" w="19080">
                <a:solidFill>
                  <a:srgbClr val="ff0000"/>
                </a:solidFill>
                <a:prstDash val="dash"/>
                <a:round/>
              </a:ln>
            </p:spPr>
            <p:style>
              <a:lnRef idx="0"/>
              <a:fillRef idx="0"/>
              <a:effectRef idx="0"/>
              <a:fontRef idx="minor"/>
            </p:style>
          </p:sp>
          <p:sp>
            <p:nvSpPr>
              <p:cNvPr id="667" name="CustomShape 37"/>
              <p:cNvSpPr/>
              <p:nvPr/>
            </p:nvSpPr>
            <p:spPr>
              <a:xfrm>
                <a:off x="1227240" y="6419880"/>
                <a:ext cx="387360" cy="50580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en-US" sz="2400" spc="-1" strike="noStrike">
                    <a:solidFill>
                      <a:srgbClr val="ff0000"/>
                    </a:solidFill>
                    <a:latin typeface="Times New Roman"/>
                    <a:ea typeface="DejaVu Sans"/>
                  </a:rPr>
                  <a:t>s</a:t>
                </a:r>
                <a:r>
                  <a:rPr b="0" lang="en-US" sz="2400" spc="-1" strike="noStrike" baseline="-25000">
                    <a:solidFill>
                      <a:srgbClr val="ff0000"/>
                    </a:solidFill>
                    <a:latin typeface="Times New Roman"/>
                    <a:ea typeface="DejaVu Sans"/>
                  </a:rPr>
                  <a:t>1</a:t>
                </a:r>
                <a:endParaRPr b="0" lang="en-US" sz="2400" spc="-1" strike="noStrike">
                  <a:latin typeface="Arial"/>
                </a:endParaRPr>
              </a:p>
            </p:txBody>
          </p:sp>
        </p:grpSp>
      </p:grpSp>
      <p:grpSp>
        <p:nvGrpSpPr>
          <p:cNvPr id="668" name="Group 38"/>
          <p:cNvGrpSpPr/>
          <p:nvPr/>
        </p:nvGrpSpPr>
        <p:grpSpPr>
          <a:xfrm>
            <a:off x="6103800" y="5345280"/>
            <a:ext cx="387360" cy="1600920"/>
            <a:chOff x="6103800" y="5345280"/>
            <a:chExt cx="387360" cy="1600920"/>
          </a:xfrm>
        </p:grpSpPr>
        <p:sp>
          <p:nvSpPr>
            <p:cNvPr id="669" name="CustomShape 39"/>
            <p:cNvSpPr/>
            <p:nvPr/>
          </p:nvSpPr>
          <p:spPr>
            <a:xfrm>
              <a:off x="6157800" y="5345280"/>
              <a:ext cx="150840" cy="150840"/>
            </a:xfrm>
            <a:prstGeom prst="ellipse">
              <a:avLst/>
            </a:prstGeom>
            <a:solidFill>
              <a:srgbClr val="ff0000"/>
            </a:solidFill>
            <a:ln w="9360">
              <a:solidFill>
                <a:srgbClr val="ff0000"/>
              </a:solidFill>
              <a:round/>
            </a:ln>
          </p:spPr>
          <p:style>
            <a:lnRef idx="0"/>
            <a:fillRef idx="0"/>
            <a:effectRef idx="0"/>
            <a:fontRef idx="minor"/>
          </p:style>
        </p:sp>
        <p:grpSp>
          <p:nvGrpSpPr>
            <p:cNvPr id="670" name="Group 40"/>
            <p:cNvGrpSpPr/>
            <p:nvPr/>
          </p:nvGrpSpPr>
          <p:grpSpPr>
            <a:xfrm>
              <a:off x="6103800" y="5526000"/>
              <a:ext cx="387360" cy="1420200"/>
              <a:chOff x="6103800" y="5526000"/>
              <a:chExt cx="387360" cy="1420200"/>
            </a:xfrm>
          </p:grpSpPr>
          <p:sp>
            <p:nvSpPr>
              <p:cNvPr id="671" name="Line 41"/>
              <p:cNvSpPr/>
              <p:nvPr/>
            </p:nvSpPr>
            <p:spPr>
              <a:xfrm>
                <a:off x="6248160" y="5526000"/>
                <a:ext cx="0" cy="990360"/>
              </a:xfrm>
              <a:prstGeom prst="line">
                <a:avLst/>
              </a:prstGeom>
              <a:ln cap="rnd" w="19080">
                <a:solidFill>
                  <a:srgbClr val="ff0000"/>
                </a:solidFill>
                <a:prstDash val="dash"/>
                <a:round/>
              </a:ln>
            </p:spPr>
            <p:style>
              <a:lnRef idx="0"/>
              <a:fillRef idx="0"/>
              <a:effectRef idx="0"/>
              <a:fontRef idx="minor"/>
            </p:style>
          </p:sp>
          <p:sp>
            <p:nvSpPr>
              <p:cNvPr id="672" name="CustomShape 42"/>
              <p:cNvSpPr/>
              <p:nvPr/>
            </p:nvSpPr>
            <p:spPr>
              <a:xfrm>
                <a:off x="6103800" y="6440400"/>
                <a:ext cx="387360" cy="50580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en-US" sz="2400" spc="-1" strike="noStrike">
                    <a:solidFill>
                      <a:srgbClr val="ff0000"/>
                    </a:solidFill>
                    <a:latin typeface="Times New Roman"/>
                    <a:ea typeface="DejaVu Sans"/>
                  </a:rPr>
                  <a:t>s</a:t>
                </a:r>
                <a:r>
                  <a:rPr b="0" lang="en-US" sz="2400" spc="-1" strike="noStrike" baseline="-25000">
                    <a:solidFill>
                      <a:srgbClr val="ff0000"/>
                    </a:solidFill>
                    <a:latin typeface="Times New Roman"/>
                    <a:ea typeface="DejaVu Sans"/>
                  </a:rPr>
                  <a:t>2</a:t>
                </a:r>
                <a:endParaRPr b="0" lang="en-US" sz="2400" spc="-1" strike="noStrike">
                  <a:latin typeface="Arial"/>
                </a:endParaRPr>
              </a:p>
            </p:txBody>
          </p:sp>
        </p:grpSp>
      </p:gr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0"/>
                      </p:stCondLst>
                      <p:childTnLst>
                        <p:par>
                          <p:cTn id="70" fill="hold">
                            <p:stCondLst>
                              <p:cond delay="0"/>
                            </p:stCondLst>
                            <p:childTnLst>
                              <p:par>
                                <p:cTn id="71" nodeType="withEffect" fill="hold" presetClass="entr" presetID="1">
                                  <p:stCondLst>
                                    <p:cond delay="0"/>
                                  </p:stCondLst>
                                  <p:childTnLst>
                                    <p:set>
                                      <p:cBhvr>
                                        <p:cTn id="72" dur="1" fill="hold">
                                          <p:stCondLst>
                                            <p:cond delay="0"/>
                                          </p:stCondLst>
                                        </p:cTn>
                                        <p:tgtEl>
                                          <p:spTgt spid="636">
                                            <p:txEl>
                                              <p:pRg st="0" end="0"/>
                                            </p:txEl>
                                          </p:spTgt>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6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6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64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64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6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63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63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64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64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64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64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6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499"/>
                                          </p:stCondLst>
                                        </p:cTn>
                                        <p:tgtEl>
                                          <p:spTgt spid="64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66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499"/>
                                          </p:stCondLst>
                                        </p:cTn>
                                        <p:tgtEl>
                                          <p:spTgt spid="65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674"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BA71112-0C65-4092-8C36-337861E3A87A}"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675" name="Picture 2" descr=""/>
          <p:cNvPicPr/>
          <p:nvPr/>
        </p:nvPicPr>
        <p:blipFill>
          <a:blip r:embed="rId1"/>
          <a:stretch/>
        </p:blipFill>
        <p:spPr>
          <a:xfrm>
            <a:off x="304920" y="762120"/>
            <a:ext cx="8609040" cy="5484960"/>
          </a:xfrm>
          <a:prstGeom prst="rect">
            <a:avLst/>
          </a:prstGeom>
          <a:ln w="936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457200" y="274680"/>
            <a:ext cx="8228160" cy="1141560"/>
          </a:xfrm>
          <a:prstGeom prst="rect">
            <a:avLst/>
          </a:prstGeom>
          <a:noFill/>
          <a:ln>
            <a:noFill/>
          </a:ln>
        </p:spPr>
        <p:style>
          <a:lnRef idx="0"/>
          <a:fillRef idx="0"/>
          <a:effectRef idx="0"/>
          <a:fontRef idx="minor"/>
        </p:style>
      </p:sp>
      <p:sp>
        <p:nvSpPr>
          <p:cNvPr id="677"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What can be the “signature” function?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Blob detection in 2D</a:t>
            </a:r>
            <a:endParaRPr b="0" lang="en-US" sz="4400" spc="-1" strike="noStrike">
              <a:latin typeface="Arial"/>
            </a:endParaRPr>
          </a:p>
        </p:txBody>
      </p:sp>
      <p:sp>
        <p:nvSpPr>
          <p:cNvPr id="679"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479"/>
              </a:spcBef>
              <a:buClr>
                <a:srgbClr val="000000"/>
              </a:buClr>
              <a:buFont typeface="Symbol"/>
              <a:buChar char=""/>
            </a:pPr>
            <a:r>
              <a:rPr b="1" lang="en-US" sz="2400" spc="-1" strike="noStrike">
                <a:solidFill>
                  <a:srgbClr val="000000"/>
                </a:solidFill>
                <a:latin typeface="Arial"/>
                <a:ea typeface="DejaVu Sans"/>
              </a:rPr>
              <a:t>Laplacian of Gaussian</a:t>
            </a:r>
            <a:r>
              <a:rPr b="0" lang="en-US" sz="2400" spc="-1" strike="noStrike">
                <a:solidFill>
                  <a:srgbClr val="000000"/>
                </a:solidFill>
                <a:latin typeface="Arial"/>
                <a:ea typeface="DejaVu Sans"/>
              </a:rPr>
              <a:t>: Circularly symmetric operator for blob detection in 2D</a:t>
            </a:r>
            <a:endParaRPr b="0" lang="en-US" sz="2400" spc="-1" strike="noStrike">
              <a:latin typeface="Arial"/>
            </a:endParaRPr>
          </a:p>
        </p:txBody>
      </p:sp>
      <p:pic>
        <p:nvPicPr>
          <p:cNvPr id="680" name="Picture 5" descr="log_color"/>
          <p:cNvPicPr/>
          <p:nvPr/>
        </p:nvPicPr>
        <p:blipFill>
          <a:blip r:embed="rId1"/>
          <a:stretch/>
        </p:blipFill>
        <p:spPr>
          <a:xfrm>
            <a:off x="4724280" y="2171880"/>
            <a:ext cx="4113360" cy="3084840"/>
          </a:xfrm>
          <a:prstGeom prst="rect">
            <a:avLst/>
          </a:prstGeom>
          <a:ln w="9360">
            <a:noFill/>
          </a:ln>
        </p:spPr>
      </p:pic>
      <p:pic>
        <p:nvPicPr>
          <p:cNvPr id="681" name="" descr=""/>
          <p:cNvPicPr/>
          <p:nvPr/>
        </p:nvPicPr>
        <p:blipFill>
          <a:blip r:embed="rId2"/>
          <a:stretch/>
        </p:blipFill>
        <p:spPr>
          <a:xfrm>
            <a:off x="2819520" y="5283360"/>
            <a:ext cx="3567600" cy="143388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683"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3EBF229C-2651-467B-B5AE-E745ABA55551}"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684" name="Picture 2" descr=""/>
          <p:cNvPicPr/>
          <p:nvPr/>
        </p:nvPicPr>
        <p:blipFill>
          <a:blip r:embed="rId1"/>
          <a:stretch/>
        </p:blipFill>
        <p:spPr>
          <a:xfrm>
            <a:off x="371520" y="614520"/>
            <a:ext cx="8399520" cy="5627880"/>
          </a:xfrm>
          <a:prstGeom prst="rect">
            <a:avLst/>
          </a:prstGeom>
          <a:ln w="936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686"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E999392C-D99A-4970-9966-8DE4CA9D1DDB}"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687" name="Picture 2" descr=""/>
          <p:cNvPicPr/>
          <p:nvPr/>
        </p:nvPicPr>
        <p:blipFill>
          <a:blip r:embed="rId1"/>
          <a:stretch/>
        </p:blipFill>
        <p:spPr>
          <a:xfrm>
            <a:off x="228600" y="838080"/>
            <a:ext cx="8685360" cy="5104080"/>
          </a:xfrm>
          <a:prstGeom prst="rect">
            <a:avLst/>
          </a:prstGeom>
          <a:ln w="936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689"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CADBDF8-9C67-4534-AE8F-77DF6E83532F}"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690" name="Picture 2" descr=""/>
          <p:cNvPicPr/>
          <p:nvPr/>
        </p:nvPicPr>
        <p:blipFill>
          <a:blip r:embed="rId1"/>
          <a:stretch/>
        </p:blipFill>
        <p:spPr>
          <a:xfrm>
            <a:off x="262080" y="776160"/>
            <a:ext cx="8618760" cy="5303880"/>
          </a:xfrm>
          <a:prstGeom prst="rect">
            <a:avLst/>
          </a:prstGeom>
          <a:ln w="936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457200" y="7632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600" spc="-1" strike="noStrike">
                <a:solidFill>
                  <a:srgbClr val="000000"/>
                </a:solidFill>
                <a:latin typeface="Arial"/>
                <a:ea typeface="DejaVu Sans"/>
              </a:rPr>
              <a:t>Blob detection in 2D: scale selection</a:t>
            </a:r>
            <a:endParaRPr b="0" lang="en-US" sz="3600" spc="-1" strike="noStrike">
              <a:latin typeface="Arial"/>
            </a:endParaRPr>
          </a:p>
        </p:txBody>
      </p:sp>
      <p:sp>
        <p:nvSpPr>
          <p:cNvPr id="692" name="CustomShape 2"/>
          <p:cNvSpPr/>
          <p:nvPr/>
        </p:nvSpPr>
        <p:spPr>
          <a:xfrm>
            <a:off x="519120" y="1128600"/>
            <a:ext cx="7770960" cy="525636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479"/>
              </a:spcBef>
              <a:buClr>
                <a:srgbClr val="000000"/>
              </a:buClr>
              <a:buFont typeface="Symbol"/>
              <a:buChar char=""/>
            </a:pPr>
            <a:r>
              <a:rPr b="0" lang="en-US" sz="2400" spc="-1" strike="noStrike">
                <a:solidFill>
                  <a:srgbClr val="000000"/>
                </a:solidFill>
                <a:latin typeface="Arial"/>
                <a:ea typeface="DejaVu Sans"/>
              </a:rPr>
              <a:t>Laplacian-of-Gaussian = “blob” detector</a:t>
            </a:r>
            <a:endParaRPr b="0" lang="en-US" sz="2400" spc="-1" strike="noStrike">
              <a:latin typeface="Arial"/>
            </a:endParaRPr>
          </a:p>
          <a:p>
            <a:pPr>
              <a:lnSpc>
                <a:spcPct val="100000"/>
              </a:lnSpc>
              <a:spcBef>
                <a:spcPts val="479"/>
              </a:spcBef>
            </a:pPr>
            <a:endParaRPr b="0" lang="en-US" sz="2400" spc="-1" strike="noStrike">
              <a:latin typeface="Arial"/>
            </a:endParaRPr>
          </a:p>
        </p:txBody>
      </p:sp>
      <p:grpSp>
        <p:nvGrpSpPr>
          <p:cNvPr id="693" name="Group 3"/>
          <p:cNvGrpSpPr/>
          <p:nvPr/>
        </p:nvGrpSpPr>
        <p:grpSpPr>
          <a:xfrm>
            <a:off x="3319560" y="1931040"/>
            <a:ext cx="3843360" cy="3686400"/>
            <a:chOff x="3319560" y="1931040"/>
            <a:chExt cx="3843360" cy="3686400"/>
          </a:xfrm>
        </p:grpSpPr>
        <p:sp>
          <p:nvSpPr>
            <p:cNvPr id="694" name="CustomShape 4"/>
            <p:cNvSpPr/>
            <p:nvPr/>
          </p:nvSpPr>
          <p:spPr>
            <a:xfrm>
              <a:off x="3427200" y="2098440"/>
              <a:ext cx="3321360" cy="581400"/>
            </a:xfrm>
            <a:custGeom>
              <a:avLst/>
              <a:gdLst/>
              <a:ahLst/>
              <a:rect l="l" t="t" r="r" b="b"/>
              <a:pathLst>
                <a:path w="2957689" h="582982">
                  <a:moveTo>
                    <a:pt x="0" y="542575"/>
                  </a:moveTo>
                  <a:lnTo>
                    <a:pt x="1974502" y="542575"/>
                  </a:lnTo>
                  <a:cubicBezTo>
                    <a:pt x="2156302" y="582982"/>
                    <a:pt x="2184665" y="1416"/>
                    <a:pt x="2276388" y="708"/>
                  </a:cubicBezTo>
                  <a:cubicBezTo>
                    <a:pt x="2368111" y="0"/>
                    <a:pt x="2433011" y="457425"/>
                    <a:pt x="2524841" y="538329"/>
                  </a:cubicBezTo>
                  <a:lnTo>
                    <a:pt x="2957689" y="531758"/>
                  </a:lnTo>
                </a:path>
              </a:pathLst>
            </a:custGeom>
            <a:noFill/>
            <a:ln w="25560">
              <a:solidFill>
                <a:srgbClr val="ff0000"/>
              </a:solidFill>
              <a:round/>
            </a:ln>
            <a:scene3d>
              <a:camera prst="orthographicFront">
                <a:rot lat="0" lon="0" rev="16200000"/>
              </a:camera>
              <a:lightRig dir="t" rig="threePt"/>
            </a:scene3d>
          </p:spPr>
          <p:style>
            <a:lnRef idx="0"/>
            <a:fillRef idx="0"/>
            <a:effectRef idx="0"/>
            <a:fontRef idx="minor"/>
          </p:style>
        </p:sp>
        <p:sp>
          <p:nvSpPr>
            <p:cNvPr id="695" name="CustomShape 5"/>
            <p:cNvSpPr/>
            <p:nvPr/>
          </p:nvSpPr>
          <p:spPr>
            <a:xfrm flipH="1" flipV="1" rot="5400000">
              <a:off x="1504800" y="3756600"/>
              <a:ext cx="3686400" cy="34920"/>
            </a:xfrm>
            <a:custGeom>
              <a:avLst/>
              <a:gdLst/>
              <a:ahLst/>
              <a:rect l="l" t="t" r="r" b="b"/>
              <a:pathLst>
                <a:path w="21600" h="21600">
                  <a:moveTo>
                    <a:pt x="0" y="0"/>
                  </a:moveTo>
                  <a:lnTo>
                    <a:pt x="21600" y="21600"/>
                  </a:lnTo>
                </a:path>
              </a:pathLst>
            </a:custGeom>
            <a:noFill/>
            <a:ln w="12600">
              <a:solidFill>
                <a:srgbClr val="000000"/>
              </a:solidFill>
              <a:round/>
              <a:tailEnd len="med" type="triangle" w="med"/>
            </a:ln>
          </p:spPr>
          <p:style>
            <a:lnRef idx="0"/>
            <a:fillRef idx="0"/>
            <a:effectRef idx="0"/>
            <a:fontRef idx="minor"/>
          </p:style>
        </p:sp>
        <p:sp>
          <p:nvSpPr>
            <p:cNvPr id="696" name="CustomShape 6"/>
            <p:cNvSpPr/>
            <p:nvPr/>
          </p:nvSpPr>
          <p:spPr>
            <a:xfrm flipV="1">
              <a:off x="3330720" y="5616000"/>
              <a:ext cx="3832200" cy="360"/>
            </a:xfrm>
            <a:custGeom>
              <a:avLst/>
              <a:gdLst/>
              <a:ahLst/>
              <a:rect l="l" t="t" r="r" b="b"/>
              <a:pathLst>
                <a:path w="21600" h="21600">
                  <a:moveTo>
                    <a:pt x="0" y="0"/>
                  </a:moveTo>
                  <a:lnTo>
                    <a:pt x="21600" y="21600"/>
                  </a:lnTo>
                </a:path>
              </a:pathLst>
            </a:custGeom>
            <a:noFill/>
            <a:ln w="12600">
              <a:solidFill>
                <a:srgbClr val="000000"/>
              </a:solidFill>
              <a:round/>
            </a:ln>
          </p:spPr>
          <p:style>
            <a:lnRef idx="0"/>
            <a:fillRef idx="0"/>
            <a:effectRef idx="0"/>
            <a:fontRef idx="minor"/>
          </p:style>
        </p:sp>
        <p:sp>
          <p:nvSpPr>
            <p:cNvPr id="697" name="CustomShape 7"/>
            <p:cNvSpPr/>
            <p:nvPr/>
          </p:nvSpPr>
          <p:spPr>
            <a:xfrm>
              <a:off x="3402000" y="3250440"/>
              <a:ext cx="3321360" cy="581400"/>
            </a:xfrm>
            <a:custGeom>
              <a:avLst/>
              <a:gdLst/>
              <a:ahLst/>
              <a:rect l="l" t="t" r="r" b="b"/>
              <a:pathLst>
                <a:path w="2957689" h="582982">
                  <a:moveTo>
                    <a:pt x="0" y="542575"/>
                  </a:moveTo>
                  <a:lnTo>
                    <a:pt x="1168961" y="542575"/>
                  </a:lnTo>
                  <a:cubicBezTo>
                    <a:pt x="1350761" y="582982"/>
                    <a:pt x="1433718" y="1416"/>
                    <a:pt x="1542860" y="708"/>
                  </a:cubicBezTo>
                  <a:cubicBezTo>
                    <a:pt x="1652002" y="0"/>
                    <a:pt x="1731985" y="457425"/>
                    <a:pt x="1823815" y="538329"/>
                  </a:cubicBezTo>
                  <a:lnTo>
                    <a:pt x="2957689" y="531758"/>
                  </a:lnTo>
                </a:path>
              </a:pathLst>
            </a:custGeom>
            <a:noFill/>
            <a:ln w="25560">
              <a:solidFill>
                <a:srgbClr val="ff0000"/>
              </a:solidFill>
              <a:round/>
            </a:ln>
            <a:scene3d>
              <a:camera prst="orthographicFront">
                <a:rot lat="0" lon="0" rev="16200000"/>
              </a:camera>
              <a:lightRig dir="t" rig="threePt"/>
            </a:scene3d>
          </p:spPr>
          <p:style>
            <a:lnRef idx="0"/>
            <a:fillRef idx="0"/>
            <a:effectRef idx="0"/>
            <a:fontRef idx="minor"/>
          </p:style>
        </p:sp>
        <p:sp>
          <p:nvSpPr>
            <p:cNvPr id="698" name="CustomShape 8"/>
            <p:cNvSpPr/>
            <p:nvPr/>
          </p:nvSpPr>
          <p:spPr>
            <a:xfrm>
              <a:off x="3319560" y="4186440"/>
              <a:ext cx="3321360" cy="581400"/>
            </a:xfrm>
            <a:custGeom>
              <a:avLst/>
              <a:gdLst/>
              <a:ahLst/>
              <a:rect l="l" t="t" r="r" b="b"/>
              <a:pathLst>
                <a:path w="2957689" h="582982">
                  <a:moveTo>
                    <a:pt x="0" y="542575"/>
                  </a:moveTo>
                  <a:lnTo>
                    <a:pt x="219390" y="542575"/>
                  </a:lnTo>
                  <a:cubicBezTo>
                    <a:pt x="401190" y="582982"/>
                    <a:pt x="497213" y="1416"/>
                    <a:pt x="611772" y="708"/>
                  </a:cubicBezTo>
                  <a:cubicBezTo>
                    <a:pt x="726331" y="0"/>
                    <a:pt x="814917" y="457425"/>
                    <a:pt x="906747" y="538329"/>
                  </a:cubicBezTo>
                  <a:cubicBezTo>
                    <a:pt x="1008147" y="544063"/>
                    <a:pt x="2274042" y="533948"/>
                    <a:pt x="2957689" y="531758"/>
                  </a:cubicBezTo>
                </a:path>
              </a:pathLst>
            </a:custGeom>
            <a:noFill/>
            <a:ln w="25560">
              <a:solidFill>
                <a:srgbClr val="ff0000"/>
              </a:solidFill>
              <a:round/>
            </a:ln>
            <a:scene3d>
              <a:camera prst="orthographicFront">
                <a:rot lat="0" lon="0" rev="16200000"/>
              </a:camera>
              <a:lightRig dir="t" rig="threePt"/>
            </a:scene3d>
          </p:spPr>
          <p:style>
            <a:lnRef idx="0"/>
            <a:fillRef idx="0"/>
            <a:effectRef idx="0"/>
            <a:fontRef idx="minor"/>
          </p:style>
        </p:sp>
      </p:grpSp>
      <p:grpSp>
        <p:nvGrpSpPr>
          <p:cNvPr id="699" name="Group 9"/>
          <p:cNvGrpSpPr/>
          <p:nvPr/>
        </p:nvGrpSpPr>
        <p:grpSpPr>
          <a:xfrm>
            <a:off x="739440" y="1932120"/>
            <a:ext cx="2310120" cy="3573360"/>
            <a:chOff x="739440" y="1932120"/>
            <a:chExt cx="2310120" cy="3573360"/>
          </a:xfrm>
        </p:grpSpPr>
        <p:pic>
          <p:nvPicPr>
            <p:cNvPr id="700" name="Picture 27" descr="c-enhedg-laplap"/>
            <p:cNvPicPr/>
            <p:nvPr/>
          </p:nvPicPr>
          <p:blipFill>
            <a:blip r:embed="rId1"/>
            <a:srcRect l="0" t="21781" r="0" b="0"/>
            <a:stretch/>
          </p:blipFill>
          <p:spPr>
            <a:xfrm rot="10800000">
              <a:off x="1323720" y="1931760"/>
              <a:ext cx="1725840" cy="1349640"/>
            </a:xfrm>
            <a:prstGeom prst="rect">
              <a:avLst/>
            </a:prstGeom>
            <a:ln w="9360">
              <a:noFill/>
            </a:ln>
          </p:spPr>
        </p:pic>
        <p:pic>
          <p:nvPicPr>
            <p:cNvPr id="701" name="Picture 27" descr="c-enhedg-laplap"/>
            <p:cNvPicPr/>
            <p:nvPr/>
          </p:nvPicPr>
          <p:blipFill>
            <a:blip r:embed="rId2"/>
            <a:srcRect l="0" t="21781" r="0" b="0"/>
            <a:stretch/>
          </p:blipFill>
          <p:spPr>
            <a:xfrm rot="10800000">
              <a:off x="1801800" y="4343400"/>
              <a:ext cx="770040" cy="603360"/>
            </a:xfrm>
            <a:prstGeom prst="rect">
              <a:avLst/>
            </a:prstGeom>
            <a:ln w="9360">
              <a:noFill/>
            </a:ln>
          </p:spPr>
        </p:pic>
        <p:pic>
          <p:nvPicPr>
            <p:cNvPr id="702" name="Picture 27" descr="c-enhedg-laplap"/>
            <p:cNvPicPr/>
            <p:nvPr/>
          </p:nvPicPr>
          <p:blipFill>
            <a:blip r:embed="rId3"/>
            <a:srcRect l="0" t="21780" r="0" b="0"/>
            <a:stretch/>
          </p:blipFill>
          <p:spPr>
            <a:xfrm rot="10800000">
              <a:off x="1957320" y="5146560"/>
              <a:ext cx="459000" cy="358920"/>
            </a:xfrm>
            <a:prstGeom prst="rect">
              <a:avLst/>
            </a:prstGeom>
            <a:ln w="9360">
              <a:noFill/>
            </a:ln>
          </p:spPr>
        </p:pic>
        <p:pic>
          <p:nvPicPr>
            <p:cNvPr id="703" name="Picture 27" descr="c-enhedg-laplap"/>
            <p:cNvPicPr/>
            <p:nvPr/>
          </p:nvPicPr>
          <p:blipFill>
            <a:blip r:embed="rId4"/>
            <a:srcRect l="0" t="21781" r="0" b="0"/>
            <a:stretch/>
          </p:blipFill>
          <p:spPr>
            <a:xfrm rot="10800000">
              <a:off x="1511280" y="3174840"/>
              <a:ext cx="1351080" cy="1057320"/>
            </a:xfrm>
            <a:prstGeom prst="rect">
              <a:avLst/>
            </a:prstGeom>
            <a:ln w="9360">
              <a:noFill/>
            </a:ln>
          </p:spPr>
        </p:pic>
        <p:sp>
          <p:nvSpPr>
            <p:cNvPr id="704" name="CustomShape 10"/>
            <p:cNvSpPr/>
            <p:nvPr/>
          </p:nvSpPr>
          <p:spPr>
            <a:xfrm rot="16200000">
              <a:off x="-534960" y="3500280"/>
              <a:ext cx="3065760" cy="5162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lang="en-US" sz="2800" spc="-1" strike="noStrike">
                  <a:solidFill>
                    <a:srgbClr val="000000"/>
                  </a:solidFill>
                  <a:latin typeface="Arial"/>
                  <a:ea typeface="DejaVu Sans"/>
                </a:rPr>
                <a:t>filter scales</a:t>
              </a:r>
              <a:endParaRPr b="0" lang="en-US" sz="2800" spc="-1" strike="noStrike">
                <a:latin typeface="Arial"/>
              </a:endParaRPr>
            </a:p>
          </p:txBody>
        </p:sp>
      </p:grpSp>
      <p:sp>
        <p:nvSpPr>
          <p:cNvPr id="705" name="CustomShape 11"/>
          <p:cNvSpPr/>
          <p:nvPr/>
        </p:nvSpPr>
        <p:spPr>
          <a:xfrm>
            <a:off x="2235240" y="6472080"/>
            <a:ext cx="3065760" cy="4554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0000"/>
                </a:solidFill>
                <a:latin typeface="Arial"/>
                <a:ea typeface="DejaVu Sans"/>
              </a:rPr>
              <a:t>img1</a:t>
            </a:r>
            <a:endParaRPr b="0" lang="en-US" sz="2400" spc="-1" strike="noStrike">
              <a:latin typeface="Arial"/>
            </a:endParaRPr>
          </a:p>
        </p:txBody>
      </p:sp>
      <p:grpSp>
        <p:nvGrpSpPr>
          <p:cNvPr id="706" name="Group 12"/>
          <p:cNvGrpSpPr/>
          <p:nvPr/>
        </p:nvGrpSpPr>
        <p:grpSpPr>
          <a:xfrm>
            <a:off x="3476520" y="5729400"/>
            <a:ext cx="4526280" cy="1198440"/>
            <a:chOff x="3476520" y="5729400"/>
            <a:chExt cx="4526280" cy="1198440"/>
          </a:xfrm>
        </p:grpSpPr>
        <p:sp>
          <p:nvSpPr>
            <p:cNvPr id="707" name="CustomShape 13"/>
            <p:cNvSpPr/>
            <p:nvPr/>
          </p:nvSpPr>
          <p:spPr>
            <a:xfrm>
              <a:off x="3732120" y="6058080"/>
              <a:ext cx="144720" cy="144720"/>
            </a:xfrm>
            <a:prstGeom prst="ellipse">
              <a:avLst/>
            </a:prstGeom>
            <a:solidFill>
              <a:srgbClr val="000000"/>
            </a:solidFill>
            <a:ln w="25560">
              <a:solidFill>
                <a:srgbClr val="000000"/>
              </a:solidFill>
              <a:round/>
            </a:ln>
          </p:spPr>
          <p:style>
            <a:lnRef idx="0"/>
            <a:fillRef idx="0"/>
            <a:effectRef idx="0"/>
            <a:fontRef idx="minor"/>
          </p:style>
        </p:sp>
        <p:sp>
          <p:nvSpPr>
            <p:cNvPr id="708" name="CustomShape 14"/>
            <p:cNvSpPr/>
            <p:nvPr/>
          </p:nvSpPr>
          <p:spPr>
            <a:xfrm>
              <a:off x="4757760" y="5911920"/>
              <a:ext cx="506520" cy="506520"/>
            </a:xfrm>
            <a:prstGeom prst="ellipse">
              <a:avLst/>
            </a:prstGeom>
            <a:solidFill>
              <a:srgbClr val="000000"/>
            </a:solidFill>
            <a:ln w="25560">
              <a:solidFill>
                <a:srgbClr val="000000"/>
              </a:solidFill>
              <a:round/>
            </a:ln>
          </p:spPr>
          <p:style>
            <a:lnRef idx="0"/>
            <a:fillRef idx="0"/>
            <a:effectRef idx="0"/>
            <a:fontRef idx="minor"/>
          </p:style>
        </p:sp>
        <p:sp>
          <p:nvSpPr>
            <p:cNvPr id="709" name="CustomShape 15"/>
            <p:cNvSpPr/>
            <p:nvPr/>
          </p:nvSpPr>
          <p:spPr>
            <a:xfrm>
              <a:off x="6032520" y="5729400"/>
              <a:ext cx="801720" cy="801720"/>
            </a:xfrm>
            <a:prstGeom prst="ellipse">
              <a:avLst/>
            </a:prstGeom>
            <a:solidFill>
              <a:srgbClr val="000000"/>
            </a:solidFill>
            <a:ln w="25560">
              <a:solidFill>
                <a:srgbClr val="000000"/>
              </a:solidFill>
              <a:round/>
            </a:ln>
          </p:spPr>
          <p:style>
            <a:lnRef idx="0"/>
            <a:fillRef idx="0"/>
            <a:effectRef idx="0"/>
            <a:fontRef idx="minor"/>
          </p:style>
        </p:sp>
        <p:sp>
          <p:nvSpPr>
            <p:cNvPr id="710" name="CustomShape 16"/>
            <p:cNvSpPr/>
            <p:nvPr/>
          </p:nvSpPr>
          <p:spPr>
            <a:xfrm>
              <a:off x="3476520" y="6436080"/>
              <a:ext cx="3065760" cy="4554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0000"/>
                  </a:solidFill>
                  <a:latin typeface="Arial"/>
                  <a:ea typeface="DejaVu Sans"/>
                </a:rPr>
                <a:t>img2</a:t>
              </a:r>
              <a:endParaRPr b="0" lang="en-US" sz="2400" spc="-1" strike="noStrike">
                <a:latin typeface="Arial"/>
              </a:endParaRPr>
            </a:p>
          </p:txBody>
        </p:sp>
        <p:sp>
          <p:nvSpPr>
            <p:cNvPr id="711" name="CustomShape 17"/>
            <p:cNvSpPr/>
            <p:nvPr/>
          </p:nvSpPr>
          <p:spPr>
            <a:xfrm>
              <a:off x="4937040" y="6472440"/>
              <a:ext cx="3065760" cy="4554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0000"/>
                  </a:solidFill>
                  <a:latin typeface="Arial"/>
                  <a:ea typeface="DejaVu Sans"/>
                </a:rPr>
                <a:t>img3</a:t>
              </a:r>
              <a:endParaRPr b="0" lang="en-US" sz="2400" spc="-1" strike="noStrike">
                <a:latin typeface="Arial"/>
              </a:endParaRPr>
            </a:p>
          </p:txBody>
        </p:sp>
      </p:grpSp>
      <p:sp>
        <p:nvSpPr>
          <p:cNvPr id="712" name="CustomShape 18"/>
          <p:cNvSpPr/>
          <p:nvPr/>
        </p:nvSpPr>
        <p:spPr>
          <a:xfrm>
            <a:off x="0" y="6553080"/>
            <a:ext cx="1979640" cy="3027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Bastian Leibe</a:t>
            </a:r>
            <a:endParaRPr b="0" lang="en-US" sz="1400" spc="-1" strike="noStrike">
              <a:latin typeface="Arial"/>
            </a:endParaRPr>
          </a:p>
        </p:txBody>
      </p:sp>
      <p:pic>
        <p:nvPicPr>
          <p:cNvPr id="713" name="" descr=""/>
          <p:cNvPicPr/>
          <p:nvPr/>
        </p:nvPicPr>
        <p:blipFill>
          <a:blip r:embed="rId5"/>
          <a:stretch/>
        </p:blipFill>
        <p:spPr>
          <a:xfrm>
            <a:off x="6248520" y="914400"/>
            <a:ext cx="2335680" cy="938880"/>
          </a:xfrm>
          <a:prstGeom prst="rect">
            <a:avLst/>
          </a:prstGeom>
          <a:ln>
            <a:noFill/>
          </a:ln>
        </p:spPr>
      </p:pic>
    </p:spTree>
  </p:cSld>
  <mc:AlternateContent>
    <mc:Choice Requires="p14">
      <p:transition spd="slow" p14:dur="2000"/>
    </mc:Choice>
    <mc:Fallback>
      <p:transition spd="slow"/>
    </mc:Fallback>
  </mc:AlternateContent>
  <p:timing>
    <p:tnLst>
      <p:par>
        <p:cTn id="139" dur="indefinite" restart="never" nodeType="tmRoot">
          <p:childTnLst>
            <p:seq>
              <p:cTn id="140" dur="indefinite" nodeType="mainSeq">
                <p:childTnLst>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706"/>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Blob detection in 2D</a:t>
            </a:r>
            <a:endParaRPr b="0" lang="en-US" sz="4400" spc="-1" strike="noStrike">
              <a:latin typeface="Arial"/>
            </a:endParaRPr>
          </a:p>
        </p:txBody>
      </p:sp>
      <p:sp>
        <p:nvSpPr>
          <p:cNvPr id="715"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479"/>
              </a:spcBef>
              <a:buClr>
                <a:srgbClr val="000000"/>
              </a:buClr>
              <a:buFont typeface="Symbol"/>
              <a:buChar char=""/>
            </a:pPr>
            <a:r>
              <a:rPr b="0" lang="en-US" sz="2400" spc="-1" strike="noStrike">
                <a:solidFill>
                  <a:srgbClr val="000000"/>
                </a:solidFill>
                <a:latin typeface="Arial"/>
                <a:ea typeface="DejaVu Sans"/>
              </a:rPr>
              <a:t>We define the </a:t>
            </a:r>
            <a:r>
              <a:rPr b="0" i="1" lang="en-US" sz="2400" spc="-1" strike="noStrike">
                <a:solidFill>
                  <a:srgbClr val="000000"/>
                </a:solidFill>
                <a:latin typeface="Arial"/>
                <a:ea typeface="DejaVu Sans"/>
              </a:rPr>
              <a:t>characteristic scale </a:t>
            </a:r>
            <a:r>
              <a:rPr b="0" lang="en-US" sz="2400" spc="-1" strike="noStrike">
                <a:solidFill>
                  <a:srgbClr val="000000"/>
                </a:solidFill>
                <a:latin typeface="Arial"/>
                <a:ea typeface="DejaVu Sans"/>
              </a:rPr>
              <a:t>as the scale that produces peak of Laplacian response</a:t>
            </a:r>
            <a:endParaRPr b="0" lang="en-US" sz="2400" spc="-1" strike="noStrike">
              <a:latin typeface="Arial"/>
            </a:endParaRPr>
          </a:p>
        </p:txBody>
      </p:sp>
      <p:grpSp>
        <p:nvGrpSpPr>
          <p:cNvPr id="716" name="Group 3"/>
          <p:cNvGrpSpPr/>
          <p:nvPr/>
        </p:nvGrpSpPr>
        <p:grpSpPr>
          <a:xfrm>
            <a:off x="1905120" y="2413080"/>
            <a:ext cx="5484960" cy="2767320"/>
            <a:chOff x="1905120" y="2413080"/>
            <a:chExt cx="5484960" cy="2767320"/>
          </a:xfrm>
        </p:grpSpPr>
        <p:pic>
          <p:nvPicPr>
            <p:cNvPr id="717" name="Picture 5" descr="scale_selection"/>
            <p:cNvPicPr/>
            <p:nvPr/>
          </p:nvPicPr>
          <p:blipFill>
            <a:blip r:embed="rId1"/>
            <a:stretch/>
          </p:blipFill>
          <p:spPr>
            <a:xfrm>
              <a:off x="1905120" y="2413080"/>
              <a:ext cx="5484960" cy="2767320"/>
            </a:xfrm>
            <a:prstGeom prst="rect">
              <a:avLst/>
            </a:prstGeom>
            <a:ln w="9360">
              <a:noFill/>
            </a:ln>
          </p:spPr>
        </p:pic>
        <p:sp>
          <p:nvSpPr>
            <p:cNvPr id="718" name="CustomShape 4"/>
            <p:cNvSpPr/>
            <p:nvPr/>
          </p:nvSpPr>
          <p:spPr>
            <a:xfrm>
              <a:off x="2855160" y="3247920"/>
              <a:ext cx="866160" cy="840600"/>
            </a:xfrm>
            <a:prstGeom prst="ellipse">
              <a:avLst/>
            </a:prstGeom>
            <a:noFill/>
            <a:ln w="38160">
              <a:solidFill>
                <a:srgbClr val="ffff00"/>
              </a:solidFill>
              <a:round/>
            </a:ln>
          </p:spPr>
          <p:style>
            <a:lnRef idx="0"/>
            <a:fillRef idx="0"/>
            <a:effectRef idx="0"/>
            <a:fontRef idx="minor"/>
          </p:style>
        </p:sp>
      </p:grpSp>
      <p:sp>
        <p:nvSpPr>
          <p:cNvPr id="719" name="Line 5"/>
          <p:cNvSpPr/>
          <p:nvPr/>
        </p:nvSpPr>
        <p:spPr>
          <a:xfrm flipH="1" flipV="1">
            <a:off x="3352680" y="4128840"/>
            <a:ext cx="380880" cy="1509840"/>
          </a:xfrm>
          <a:prstGeom prst="line">
            <a:avLst/>
          </a:prstGeom>
          <a:ln w="38160">
            <a:solidFill>
              <a:srgbClr val="ff00ff"/>
            </a:solidFill>
            <a:round/>
            <a:tailEnd len="med" type="triangle" w="med"/>
          </a:ln>
        </p:spPr>
        <p:style>
          <a:lnRef idx="0"/>
          <a:fillRef idx="0"/>
          <a:effectRef idx="0"/>
          <a:fontRef idx="minor"/>
        </p:style>
      </p:sp>
      <p:sp>
        <p:nvSpPr>
          <p:cNvPr id="720" name="Line 6"/>
          <p:cNvSpPr/>
          <p:nvPr/>
        </p:nvSpPr>
        <p:spPr>
          <a:xfrm flipV="1">
            <a:off x="6248160" y="5029200"/>
            <a:ext cx="228600" cy="685800"/>
          </a:xfrm>
          <a:prstGeom prst="line">
            <a:avLst/>
          </a:prstGeom>
          <a:ln w="38160">
            <a:solidFill>
              <a:srgbClr val="ff00ff"/>
            </a:solidFill>
            <a:round/>
            <a:tailEnd len="med" type="triangle" w="med"/>
          </a:ln>
        </p:spPr>
        <p:style>
          <a:lnRef idx="0"/>
          <a:fillRef idx="0"/>
          <a:effectRef idx="0"/>
          <a:fontRef idx="minor"/>
        </p:style>
      </p:sp>
      <p:sp>
        <p:nvSpPr>
          <p:cNvPr id="721" name="CustomShape 7"/>
          <p:cNvSpPr/>
          <p:nvPr/>
        </p:nvSpPr>
        <p:spPr>
          <a:xfrm>
            <a:off x="3111480" y="5500800"/>
            <a:ext cx="3211200" cy="5162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00"/>
                </a:solidFill>
                <a:latin typeface="Arial"/>
                <a:ea typeface="DejaVu Sans"/>
              </a:rPr>
              <a:t>characteristic scale</a:t>
            </a:r>
            <a:endParaRPr b="0" lang="en-US" sz="2800" spc="-1" strike="noStrike">
              <a:latin typeface="Arial"/>
            </a:endParaRPr>
          </a:p>
        </p:txBody>
      </p:sp>
      <p:sp>
        <p:nvSpPr>
          <p:cNvPr id="722" name="CustomShape 8"/>
          <p:cNvSpPr/>
          <p:nvPr/>
        </p:nvSpPr>
        <p:spPr>
          <a:xfrm>
            <a:off x="7091280" y="6567480"/>
            <a:ext cx="2284560" cy="287640"/>
          </a:xfrm>
          <a:prstGeom prst="rect">
            <a:avLst/>
          </a:prstGeom>
          <a:noFill/>
          <a:ln w="9360">
            <a:noFill/>
          </a:ln>
        </p:spPr>
        <p:style>
          <a:lnRef idx="0"/>
          <a:fillRef idx="0"/>
          <a:effectRef idx="0"/>
          <a:fontRef idx="minor"/>
        </p:style>
        <p:txBody>
          <a:bodyPr lIns="90000" rIns="90000" tIns="45000" bIns="45000">
            <a:spAutoFit/>
          </a:bodyPr>
          <a:p>
            <a:pPr>
              <a:lnSpc>
                <a:spcPct val="100000"/>
              </a:lnSpc>
              <a:spcBef>
                <a:spcPts val="649"/>
              </a:spcBef>
            </a:pPr>
            <a:r>
              <a:rPr b="0" lang="en-US" sz="1300" spc="-1" strike="noStrike">
                <a:solidFill>
                  <a:srgbClr val="000000"/>
                </a:solidFill>
                <a:latin typeface="Arial"/>
                <a:ea typeface="DejaVu Sans"/>
              </a:rPr>
              <a:t>Slide credit: Lana Lazebnik</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CustomShape 1"/>
          <p:cNvSpPr/>
          <p:nvPr/>
        </p:nvSpPr>
        <p:spPr>
          <a:xfrm>
            <a:off x="228600" y="-7632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Example</a:t>
            </a:r>
            <a:endParaRPr b="0" lang="en-US" sz="4400" spc="-1" strike="noStrike">
              <a:latin typeface="Arial"/>
            </a:endParaRPr>
          </a:p>
        </p:txBody>
      </p:sp>
      <p:pic>
        <p:nvPicPr>
          <p:cNvPr id="724" name="Picture 5" descr="sun.jpg"/>
          <p:cNvPicPr/>
          <p:nvPr/>
        </p:nvPicPr>
        <p:blipFill>
          <a:blip r:embed="rId1"/>
          <a:stretch/>
        </p:blipFill>
        <p:spPr>
          <a:xfrm>
            <a:off x="4495680" y="905040"/>
            <a:ext cx="3787920" cy="2522520"/>
          </a:xfrm>
          <a:prstGeom prst="rect">
            <a:avLst/>
          </a:prstGeom>
          <a:ln w="9360">
            <a:noFill/>
          </a:ln>
        </p:spPr>
      </p:pic>
      <p:pic>
        <p:nvPicPr>
          <p:cNvPr id="725" name="Picture 10" descr="sun.jpg"/>
          <p:cNvPicPr/>
          <p:nvPr/>
        </p:nvPicPr>
        <p:blipFill>
          <a:blip r:embed="rId2"/>
          <a:stretch/>
        </p:blipFill>
        <p:spPr>
          <a:xfrm>
            <a:off x="3809880" y="3429000"/>
            <a:ext cx="5045400" cy="3359160"/>
          </a:xfrm>
          <a:prstGeom prst="rect">
            <a:avLst/>
          </a:prstGeom>
          <a:ln w="9360">
            <a:noFill/>
          </a:ln>
        </p:spPr>
      </p:pic>
      <p:sp>
        <p:nvSpPr>
          <p:cNvPr id="726" name="CustomShape 2"/>
          <p:cNvSpPr/>
          <p:nvPr/>
        </p:nvSpPr>
        <p:spPr>
          <a:xfrm>
            <a:off x="0" y="6553080"/>
            <a:ext cx="1979640" cy="3027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Kristen Grauman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457200" y="14400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Image Matching</a:t>
            </a:r>
            <a:endParaRPr b="0" lang="en-US" sz="4400" spc="-1" strike="noStrike">
              <a:latin typeface="Arial"/>
            </a:endParaRPr>
          </a:p>
        </p:txBody>
      </p:sp>
      <p:pic>
        <p:nvPicPr>
          <p:cNvPr id="179" name="Picture 5" descr="featExtract1"/>
          <p:cNvPicPr/>
          <p:nvPr/>
        </p:nvPicPr>
        <p:blipFill>
          <a:blip r:embed="rId1"/>
          <a:stretch/>
        </p:blipFill>
        <p:spPr>
          <a:xfrm>
            <a:off x="685800" y="1066680"/>
            <a:ext cx="2845080" cy="3816360"/>
          </a:xfrm>
          <a:prstGeom prst="rect">
            <a:avLst/>
          </a:prstGeom>
          <a:ln>
            <a:noFill/>
          </a:ln>
        </p:spPr>
      </p:pic>
      <p:pic>
        <p:nvPicPr>
          <p:cNvPr id="180" name="Picture 6" descr="featExtract2"/>
          <p:cNvPicPr/>
          <p:nvPr/>
        </p:nvPicPr>
        <p:blipFill>
          <a:blip r:embed="rId2"/>
          <a:stretch/>
        </p:blipFill>
        <p:spPr>
          <a:xfrm>
            <a:off x="4267080" y="1187280"/>
            <a:ext cx="4418280" cy="3535560"/>
          </a:xfrm>
          <a:prstGeom prst="rect">
            <a:avLst/>
          </a:prstGeom>
          <a:ln>
            <a:noFill/>
          </a:ln>
        </p:spPr>
      </p:pic>
      <p:pic>
        <p:nvPicPr>
          <p:cNvPr id="181" name="Picture 8" descr="featData2"/>
          <p:cNvPicPr/>
          <p:nvPr/>
        </p:nvPicPr>
        <p:blipFill>
          <a:blip r:embed="rId3"/>
          <a:stretch/>
        </p:blipFill>
        <p:spPr>
          <a:xfrm>
            <a:off x="2752560" y="5038560"/>
            <a:ext cx="1589400" cy="1589400"/>
          </a:xfrm>
          <a:prstGeom prst="rect">
            <a:avLst/>
          </a:prstGeom>
          <a:ln>
            <a:noFill/>
          </a:ln>
        </p:spPr>
      </p:pic>
      <p:pic>
        <p:nvPicPr>
          <p:cNvPr id="182" name="Picture 7" descr="featData1"/>
          <p:cNvPicPr/>
          <p:nvPr/>
        </p:nvPicPr>
        <p:blipFill>
          <a:blip r:embed="rId4"/>
          <a:stretch/>
        </p:blipFill>
        <p:spPr>
          <a:xfrm>
            <a:off x="5191200" y="5030640"/>
            <a:ext cx="1589400" cy="1597320"/>
          </a:xfrm>
          <a:prstGeom prst="rect">
            <a:avLst/>
          </a:prstGeom>
          <a:ln>
            <a:noFill/>
          </a:ln>
        </p:spPr>
      </p:pic>
      <p:sp>
        <p:nvSpPr>
          <p:cNvPr id="183" name="CustomShape 2"/>
          <p:cNvSpPr/>
          <p:nvPr/>
        </p:nvSpPr>
        <p:spPr>
          <a:xfrm rot="3375000">
            <a:off x="2547720" y="4100040"/>
            <a:ext cx="1132200" cy="684360"/>
          </a:xfrm>
          <a:prstGeom prst="rightArrow">
            <a:avLst>
              <a:gd name="adj1" fmla="val 50000"/>
              <a:gd name="adj2" fmla="val 49997"/>
            </a:avLst>
          </a:prstGeom>
          <a:solidFill>
            <a:srgbClr val="ffff00"/>
          </a:solidFill>
          <a:ln w="9360">
            <a:solidFill>
              <a:schemeClr val="tx1"/>
            </a:solidFill>
            <a:round/>
          </a:ln>
        </p:spPr>
        <p:style>
          <a:lnRef idx="0"/>
          <a:fillRef idx="0"/>
          <a:effectRef idx="0"/>
          <a:fontRef idx="minor"/>
        </p:style>
      </p:sp>
      <p:sp>
        <p:nvSpPr>
          <p:cNvPr id="184" name="CustomShape 3"/>
          <p:cNvSpPr/>
          <p:nvPr/>
        </p:nvSpPr>
        <p:spPr>
          <a:xfrm rot="7716000">
            <a:off x="5619600" y="4129200"/>
            <a:ext cx="1132200" cy="684360"/>
          </a:xfrm>
          <a:prstGeom prst="rightArrow">
            <a:avLst>
              <a:gd name="adj1" fmla="val 50000"/>
              <a:gd name="adj2" fmla="val 49997"/>
            </a:avLst>
          </a:prstGeom>
          <a:solidFill>
            <a:srgbClr val="ffff00"/>
          </a:solidFill>
          <a:ln w="9360">
            <a:solidFill>
              <a:schemeClr val="tx1"/>
            </a:solidFill>
            <a:round/>
          </a:ln>
        </p:spPr>
        <p:style>
          <a:lnRef idx="0"/>
          <a:fillRef idx="0"/>
          <a:effectRef idx="0"/>
          <a:fontRef idx="minor"/>
        </p:style>
      </p:sp>
      <p:sp>
        <p:nvSpPr>
          <p:cNvPr id="185" name="CustomShape 4"/>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186" name="CustomShape 5"/>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13FCD51-E0EB-444E-83D1-7BB865AE4EC7}"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CustomShape 1"/>
          <p:cNvSpPr/>
          <p:nvPr/>
        </p:nvSpPr>
        <p:spPr>
          <a:xfrm>
            <a:off x="457200" y="274680"/>
            <a:ext cx="8228160" cy="1141560"/>
          </a:xfrm>
          <a:prstGeom prst="rect">
            <a:avLst/>
          </a:prstGeom>
          <a:noFill/>
          <a:ln>
            <a:noFill/>
          </a:ln>
        </p:spPr>
        <p:style>
          <a:lnRef idx="0"/>
          <a:fillRef idx="0"/>
          <a:effectRef idx="0"/>
          <a:fontRef idx="minor"/>
        </p:style>
      </p:sp>
      <p:pic>
        <p:nvPicPr>
          <p:cNvPr id="728" name="Picture 6" descr="sunflower_log_squared1.jpg"/>
          <p:cNvPicPr/>
          <p:nvPr/>
        </p:nvPicPr>
        <p:blipFill>
          <a:blip r:embed="rId1"/>
          <a:stretch/>
        </p:blipFill>
        <p:spPr>
          <a:xfrm>
            <a:off x="0" y="3976560"/>
            <a:ext cx="3840480" cy="2880000"/>
          </a:xfrm>
          <a:prstGeom prst="rect">
            <a:avLst/>
          </a:prstGeom>
          <a:ln w="9360">
            <a:noFill/>
          </a:ln>
        </p:spPr>
      </p:pic>
      <p:pic>
        <p:nvPicPr>
          <p:cNvPr id="729" name="Picture 7" descr="sunflower_out_squared1.jpg"/>
          <p:cNvPicPr/>
          <p:nvPr/>
        </p:nvPicPr>
        <p:blipFill>
          <a:blip r:embed="rId2"/>
          <a:stretch/>
        </p:blipFill>
        <p:spPr>
          <a:xfrm>
            <a:off x="2941560" y="2698920"/>
            <a:ext cx="6667560" cy="5000760"/>
          </a:xfrm>
          <a:prstGeom prst="rect">
            <a:avLst/>
          </a:prstGeom>
          <a:ln w="9360">
            <a:noFill/>
          </a:ln>
        </p:spPr>
      </p:pic>
      <p:pic>
        <p:nvPicPr>
          <p:cNvPr id="730" name="Picture 8" descr="sun2_squared1.jpg"/>
          <p:cNvPicPr/>
          <p:nvPr/>
        </p:nvPicPr>
        <p:blipFill>
          <a:blip r:embed="rId3"/>
          <a:stretch/>
        </p:blipFill>
        <p:spPr>
          <a:xfrm>
            <a:off x="3048120" y="-623880"/>
            <a:ext cx="6475680" cy="4856400"/>
          </a:xfrm>
          <a:prstGeom prst="rect">
            <a:avLst/>
          </a:prstGeom>
          <a:ln w="9360">
            <a:noFill/>
          </a:ln>
        </p:spPr>
      </p:pic>
      <p:sp>
        <p:nvSpPr>
          <p:cNvPr id="731" name="CustomShape 2"/>
          <p:cNvSpPr/>
          <p:nvPr/>
        </p:nvSpPr>
        <p:spPr>
          <a:xfrm>
            <a:off x="685800" y="1219320"/>
            <a:ext cx="2460600" cy="8211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Arial"/>
                <a:ea typeface="DejaVu Sans"/>
              </a:rPr>
              <a:t>Original image at ¾ the size</a:t>
            </a:r>
            <a:endParaRPr b="0" lang="en-US" sz="2400" spc="-1" strike="noStrike">
              <a:latin typeface="Arial"/>
            </a:endParaRPr>
          </a:p>
        </p:txBody>
      </p:sp>
      <p:sp>
        <p:nvSpPr>
          <p:cNvPr id="732" name="CustomShape 3"/>
          <p:cNvSpPr/>
          <p:nvPr/>
        </p:nvSpPr>
        <p:spPr>
          <a:xfrm>
            <a:off x="0" y="6553080"/>
            <a:ext cx="1979640" cy="3027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Kristen Grauman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
          <p:cNvSpPr/>
          <p:nvPr/>
        </p:nvSpPr>
        <p:spPr>
          <a:xfrm>
            <a:off x="457200" y="274680"/>
            <a:ext cx="8228160" cy="1141560"/>
          </a:xfrm>
          <a:prstGeom prst="rect">
            <a:avLst/>
          </a:prstGeom>
          <a:noFill/>
          <a:ln>
            <a:noFill/>
          </a:ln>
        </p:spPr>
        <p:style>
          <a:lnRef idx="0"/>
          <a:fillRef idx="0"/>
          <a:effectRef idx="0"/>
          <a:fontRef idx="minor"/>
        </p:style>
      </p:sp>
      <p:pic>
        <p:nvPicPr>
          <p:cNvPr id="734" name="Picture 8" descr="sunflower_out_squared2.jpg"/>
          <p:cNvPicPr/>
          <p:nvPr/>
        </p:nvPicPr>
        <p:blipFill>
          <a:blip r:embed="rId1"/>
          <a:stretch/>
        </p:blipFill>
        <p:spPr>
          <a:xfrm>
            <a:off x="2944800" y="2697120"/>
            <a:ext cx="6667560" cy="5000760"/>
          </a:xfrm>
          <a:prstGeom prst="rect">
            <a:avLst/>
          </a:prstGeom>
          <a:ln w="9360">
            <a:noFill/>
          </a:ln>
        </p:spPr>
      </p:pic>
      <p:pic>
        <p:nvPicPr>
          <p:cNvPr id="735" name="Picture 9" descr="sunflower_log_squared2.jpg"/>
          <p:cNvPicPr/>
          <p:nvPr/>
        </p:nvPicPr>
        <p:blipFill>
          <a:blip r:embed="rId2"/>
          <a:stretch/>
        </p:blipFill>
        <p:spPr>
          <a:xfrm>
            <a:off x="0" y="3978360"/>
            <a:ext cx="3838680" cy="2878200"/>
          </a:xfrm>
          <a:prstGeom prst="rect">
            <a:avLst/>
          </a:prstGeom>
          <a:ln w="9360">
            <a:noFill/>
          </a:ln>
        </p:spPr>
      </p:pic>
      <p:pic>
        <p:nvPicPr>
          <p:cNvPr id="736" name="Picture 6" descr="sun2_squared2.jpg"/>
          <p:cNvPicPr/>
          <p:nvPr/>
        </p:nvPicPr>
        <p:blipFill>
          <a:blip r:embed="rId3"/>
          <a:stretch/>
        </p:blipFill>
        <p:spPr>
          <a:xfrm>
            <a:off x="3051000" y="-587520"/>
            <a:ext cx="6472440" cy="4854600"/>
          </a:xfrm>
          <a:prstGeom prst="rect">
            <a:avLst/>
          </a:prstGeom>
          <a:ln w="9360">
            <a:noFill/>
          </a:ln>
        </p:spPr>
      </p:pic>
      <p:sp>
        <p:nvSpPr>
          <p:cNvPr id="737" name="CustomShape 2"/>
          <p:cNvSpPr/>
          <p:nvPr/>
        </p:nvSpPr>
        <p:spPr>
          <a:xfrm>
            <a:off x="0" y="6553080"/>
            <a:ext cx="1979640" cy="3027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Kristen Grauman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CustomShape 1"/>
          <p:cNvSpPr/>
          <p:nvPr/>
        </p:nvSpPr>
        <p:spPr>
          <a:xfrm>
            <a:off x="457200" y="274680"/>
            <a:ext cx="8228160" cy="1141560"/>
          </a:xfrm>
          <a:prstGeom prst="rect">
            <a:avLst/>
          </a:prstGeom>
          <a:noFill/>
          <a:ln>
            <a:noFill/>
          </a:ln>
        </p:spPr>
        <p:style>
          <a:lnRef idx="0"/>
          <a:fillRef idx="0"/>
          <a:effectRef idx="0"/>
          <a:fontRef idx="minor"/>
        </p:style>
      </p:sp>
      <p:pic>
        <p:nvPicPr>
          <p:cNvPr id="739" name="Picture 5" descr="sunflower_out_squared3.jpg"/>
          <p:cNvPicPr/>
          <p:nvPr/>
        </p:nvPicPr>
        <p:blipFill>
          <a:blip r:embed="rId1"/>
          <a:stretch/>
        </p:blipFill>
        <p:spPr>
          <a:xfrm>
            <a:off x="2944800" y="2697120"/>
            <a:ext cx="6667560" cy="5000760"/>
          </a:xfrm>
          <a:prstGeom prst="rect">
            <a:avLst/>
          </a:prstGeom>
          <a:ln w="9360">
            <a:noFill/>
          </a:ln>
        </p:spPr>
      </p:pic>
      <p:pic>
        <p:nvPicPr>
          <p:cNvPr id="740" name="Picture 6" descr="sunflower_log_squared3.jpg"/>
          <p:cNvPicPr/>
          <p:nvPr/>
        </p:nvPicPr>
        <p:blipFill>
          <a:blip r:embed="rId2"/>
          <a:stretch/>
        </p:blipFill>
        <p:spPr>
          <a:xfrm>
            <a:off x="0" y="3978360"/>
            <a:ext cx="3838680" cy="2878200"/>
          </a:xfrm>
          <a:prstGeom prst="rect">
            <a:avLst/>
          </a:prstGeom>
          <a:ln w="9360">
            <a:noFill/>
          </a:ln>
        </p:spPr>
      </p:pic>
      <p:pic>
        <p:nvPicPr>
          <p:cNvPr id="741" name="Picture 7" descr="sun2_squared3.jpg"/>
          <p:cNvPicPr/>
          <p:nvPr/>
        </p:nvPicPr>
        <p:blipFill>
          <a:blip r:embed="rId3"/>
          <a:stretch/>
        </p:blipFill>
        <p:spPr>
          <a:xfrm>
            <a:off x="3054240" y="-585720"/>
            <a:ext cx="6472440" cy="4854600"/>
          </a:xfrm>
          <a:prstGeom prst="rect">
            <a:avLst/>
          </a:prstGeom>
          <a:ln w="9360">
            <a:noFill/>
          </a:ln>
        </p:spPr>
      </p:pic>
      <p:sp>
        <p:nvSpPr>
          <p:cNvPr id="742" name="CustomShape 2"/>
          <p:cNvSpPr/>
          <p:nvPr/>
        </p:nvSpPr>
        <p:spPr>
          <a:xfrm>
            <a:off x="6434280" y="2114640"/>
            <a:ext cx="619200" cy="728640"/>
          </a:xfrm>
          <a:prstGeom prst="ellipse">
            <a:avLst/>
          </a:prstGeom>
          <a:noFill/>
          <a:ln cap="rnd" w="38160">
            <a:solidFill>
              <a:srgbClr val="ffff00"/>
            </a:solidFill>
            <a:prstDash val="sysDash"/>
            <a:round/>
          </a:ln>
        </p:spPr>
        <p:style>
          <a:lnRef idx="0"/>
          <a:fillRef idx="0"/>
          <a:effectRef idx="0"/>
          <a:fontRef idx="minor"/>
        </p:style>
      </p:sp>
      <p:sp>
        <p:nvSpPr>
          <p:cNvPr id="743" name="CustomShape 3"/>
          <p:cNvSpPr/>
          <p:nvPr/>
        </p:nvSpPr>
        <p:spPr>
          <a:xfrm>
            <a:off x="0" y="6553080"/>
            <a:ext cx="1979640" cy="3027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Kristen Grauman</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47" dur="indefinite" restart="never" nodeType="tmRoot">
          <p:childTnLst>
            <p:seq>
              <p:cTn id="148" dur="indefinite" nodeType="mainSeq">
                <p:childTnLst>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7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457200" y="274680"/>
            <a:ext cx="8228160" cy="1141560"/>
          </a:xfrm>
          <a:prstGeom prst="rect">
            <a:avLst/>
          </a:prstGeom>
          <a:noFill/>
          <a:ln>
            <a:noFill/>
          </a:ln>
        </p:spPr>
        <p:style>
          <a:lnRef idx="0"/>
          <a:fillRef idx="0"/>
          <a:effectRef idx="0"/>
          <a:fontRef idx="minor"/>
        </p:style>
      </p:sp>
      <p:pic>
        <p:nvPicPr>
          <p:cNvPr id="745" name="Picture 5" descr="sunflower_out_squared4.jpg"/>
          <p:cNvPicPr/>
          <p:nvPr/>
        </p:nvPicPr>
        <p:blipFill>
          <a:blip r:embed="rId1"/>
          <a:stretch/>
        </p:blipFill>
        <p:spPr>
          <a:xfrm>
            <a:off x="2944800" y="2697120"/>
            <a:ext cx="6667560" cy="5000760"/>
          </a:xfrm>
          <a:prstGeom prst="rect">
            <a:avLst/>
          </a:prstGeom>
          <a:ln w="9360">
            <a:noFill/>
          </a:ln>
        </p:spPr>
      </p:pic>
      <p:pic>
        <p:nvPicPr>
          <p:cNvPr id="746" name="Picture 6" descr="sunflower_log_squared4.jpg"/>
          <p:cNvPicPr/>
          <p:nvPr/>
        </p:nvPicPr>
        <p:blipFill>
          <a:blip r:embed="rId2"/>
          <a:stretch/>
        </p:blipFill>
        <p:spPr>
          <a:xfrm>
            <a:off x="0" y="3978360"/>
            <a:ext cx="3838680" cy="2878200"/>
          </a:xfrm>
          <a:prstGeom prst="rect">
            <a:avLst/>
          </a:prstGeom>
          <a:ln w="9360">
            <a:noFill/>
          </a:ln>
        </p:spPr>
      </p:pic>
      <p:pic>
        <p:nvPicPr>
          <p:cNvPr id="747" name="Picture 7" descr="sun2_squared4.jpg"/>
          <p:cNvPicPr/>
          <p:nvPr/>
        </p:nvPicPr>
        <p:blipFill>
          <a:blip r:embed="rId3"/>
          <a:stretch/>
        </p:blipFill>
        <p:spPr>
          <a:xfrm>
            <a:off x="3054240" y="-585720"/>
            <a:ext cx="6472440" cy="4854600"/>
          </a:xfrm>
          <a:prstGeom prst="rect">
            <a:avLst/>
          </a:prstGeom>
          <a:ln w="9360">
            <a:noFill/>
          </a:ln>
        </p:spPr>
      </p:pic>
      <p:sp>
        <p:nvSpPr>
          <p:cNvPr id="748" name="CustomShape 2"/>
          <p:cNvSpPr/>
          <p:nvPr/>
        </p:nvSpPr>
        <p:spPr>
          <a:xfrm>
            <a:off x="6470640" y="5546880"/>
            <a:ext cx="619200" cy="728640"/>
          </a:xfrm>
          <a:prstGeom prst="ellipse">
            <a:avLst/>
          </a:prstGeom>
          <a:noFill/>
          <a:ln cap="rnd" w="38160">
            <a:solidFill>
              <a:srgbClr val="ffff00"/>
            </a:solidFill>
            <a:prstDash val="sysDash"/>
            <a:round/>
          </a:ln>
        </p:spPr>
        <p:style>
          <a:lnRef idx="0"/>
          <a:fillRef idx="0"/>
          <a:effectRef idx="0"/>
          <a:fontRef idx="minor"/>
        </p:style>
      </p:sp>
      <p:sp>
        <p:nvSpPr>
          <p:cNvPr id="749" name="CustomShape 3"/>
          <p:cNvSpPr/>
          <p:nvPr/>
        </p:nvSpPr>
        <p:spPr>
          <a:xfrm>
            <a:off x="0" y="6553080"/>
            <a:ext cx="1979640" cy="3027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Kristen Grauman</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53" dur="indefinite" restart="never" nodeType="tmRoot">
          <p:childTnLst>
            <p:seq>
              <p:cTn id="154" dur="indefinite" nodeType="mainSeq">
                <p:childTnLst>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457200" y="274680"/>
            <a:ext cx="8228160" cy="1141560"/>
          </a:xfrm>
          <a:prstGeom prst="rect">
            <a:avLst/>
          </a:prstGeom>
          <a:noFill/>
          <a:ln>
            <a:noFill/>
          </a:ln>
        </p:spPr>
        <p:style>
          <a:lnRef idx="0"/>
          <a:fillRef idx="0"/>
          <a:effectRef idx="0"/>
          <a:fontRef idx="minor"/>
        </p:style>
      </p:sp>
      <p:pic>
        <p:nvPicPr>
          <p:cNvPr id="751" name="Picture 5" descr="sunflower_out_squared5.jpg"/>
          <p:cNvPicPr/>
          <p:nvPr/>
        </p:nvPicPr>
        <p:blipFill>
          <a:blip r:embed="rId1"/>
          <a:stretch/>
        </p:blipFill>
        <p:spPr>
          <a:xfrm>
            <a:off x="2944800" y="2697120"/>
            <a:ext cx="6667560" cy="5000760"/>
          </a:xfrm>
          <a:prstGeom prst="rect">
            <a:avLst/>
          </a:prstGeom>
          <a:ln w="9360">
            <a:noFill/>
          </a:ln>
        </p:spPr>
      </p:pic>
      <p:pic>
        <p:nvPicPr>
          <p:cNvPr id="752" name="Picture 6" descr="sunflower_log_squared5.jpg"/>
          <p:cNvPicPr/>
          <p:nvPr/>
        </p:nvPicPr>
        <p:blipFill>
          <a:blip r:embed="rId2"/>
          <a:stretch/>
        </p:blipFill>
        <p:spPr>
          <a:xfrm>
            <a:off x="0" y="3978360"/>
            <a:ext cx="3838680" cy="2878200"/>
          </a:xfrm>
          <a:prstGeom prst="rect">
            <a:avLst/>
          </a:prstGeom>
          <a:ln w="9360">
            <a:noFill/>
          </a:ln>
        </p:spPr>
      </p:pic>
      <p:pic>
        <p:nvPicPr>
          <p:cNvPr id="753" name="Picture 7" descr="sun2_squared5.jpg"/>
          <p:cNvPicPr/>
          <p:nvPr/>
        </p:nvPicPr>
        <p:blipFill>
          <a:blip r:embed="rId3"/>
          <a:stretch/>
        </p:blipFill>
        <p:spPr>
          <a:xfrm>
            <a:off x="3054240" y="-585720"/>
            <a:ext cx="6472440" cy="4854600"/>
          </a:xfrm>
          <a:prstGeom prst="rect">
            <a:avLst/>
          </a:prstGeom>
          <a:ln w="9360">
            <a:noFill/>
          </a:ln>
        </p:spPr>
      </p:pic>
      <p:sp>
        <p:nvSpPr>
          <p:cNvPr id="754" name="CustomShape 2"/>
          <p:cNvSpPr/>
          <p:nvPr/>
        </p:nvSpPr>
        <p:spPr>
          <a:xfrm>
            <a:off x="0" y="6553080"/>
            <a:ext cx="1979640" cy="3027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Kristen Grauman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CustomShape 1"/>
          <p:cNvSpPr/>
          <p:nvPr/>
        </p:nvSpPr>
        <p:spPr>
          <a:xfrm rot="5400000">
            <a:off x="7568280" y="3282120"/>
            <a:ext cx="2481480" cy="360"/>
          </a:xfrm>
          <a:custGeom>
            <a:avLst/>
            <a:gdLst/>
            <a:ahLst/>
            <a:rect l="l" t="t" r="r" b="b"/>
            <a:pathLst>
              <a:path w="21600" h="21600">
                <a:moveTo>
                  <a:pt x="0" y="0"/>
                </a:moveTo>
                <a:lnTo>
                  <a:pt x="21600" y="21600"/>
                </a:lnTo>
              </a:path>
            </a:pathLst>
          </a:custGeom>
          <a:noFill/>
          <a:ln w="9360">
            <a:solidFill>
              <a:schemeClr val="tx1"/>
            </a:solidFill>
            <a:round/>
            <a:tailEnd len="med" type="triangle" w="med"/>
          </a:ln>
        </p:spPr>
        <p:style>
          <a:lnRef idx="0"/>
          <a:fillRef idx="0"/>
          <a:effectRef idx="0"/>
          <a:fontRef idx="minor"/>
        </p:style>
      </p:sp>
      <p:grpSp>
        <p:nvGrpSpPr>
          <p:cNvPr id="756" name="Group 2"/>
          <p:cNvGrpSpPr/>
          <p:nvPr/>
        </p:nvGrpSpPr>
        <p:grpSpPr>
          <a:xfrm>
            <a:off x="2825640" y="1779480"/>
            <a:ext cx="1403640" cy="4312800"/>
            <a:chOff x="2825640" y="1779480"/>
            <a:chExt cx="1403640" cy="4312800"/>
          </a:xfrm>
        </p:grpSpPr>
        <p:sp>
          <p:nvSpPr>
            <p:cNvPr id="757" name="CustomShape 3"/>
            <p:cNvSpPr/>
            <p:nvPr/>
          </p:nvSpPr>
          <p:spPr>
            <a:xfrm>
              <a:off x="3581280" y="5728320"/>
              <a:ext cx="624240" cy="3639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1" i="1" lang="en-US" sz="1800" spc="-1" strike="noStrike">
                  <a:solidFill>
                    <a:srgbClr val="808080"/>
                  </a:solidFill>
                  <a:latin typeface="Symbol"/>
                  <a:ea typeface="DejaVu Sans"/>
                </a:rPr>
                <a:t>s1</a:t>
              </a:r>
              <a:endParaRPr b="0" lang="en-US" sz="1800" spc="-1" strike="noStrike">
                <a:latin typeface="Arial"/>
              </a:endParaRPr>
            </a:p>
          </p:txBody>
        </p:sp>
        <p:sp>
          <p:nvSpPr>
            <p:cNvPr id="758" name="CustomShape 4"/>
            <p:cNvSpPr/>
            <p:nvPr/>
          </p:nvSpPr>
          <p:spPr>
            <a:xfrm>
              <a:off x="3581280" y="4719960"/>
              <a:ext cx="551160" cy="3639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1" i="1" lang="en-US" sz="1800" spc="-1" strike="noStrike">
                  <a:solidFill>
                    <a:srgbClr val="808080"/>
                  </a:solidFill>
                  <a:latin typeface="Symbol"/>
                  <a:ea typeface="DejaVu Sans"/>
                </a:rPr>
                <a:t>s2</a:t>
              </a:r>
              <a:endParaRPr b="0" lang="en-US" sz="1800" spc="-1" strike="noStrike">
                <a:latin typeface="Arial"/>
              </a:endParaRPr>
            </a:p>
          </p:txBody>
        </p:sp>
        <p:sp>
          <p:nvSpPr>
            <p:cNvPr id="759" name="CustomShape 5"/>
            <p:cNvSpPr/>
            <p:nvPr/>
          </p:nvSpPr>
          <p:spPr>
            <a:xfrm>
              <a:off x="3618000" y="3760920"/>
              <a:ext cx="587520" cy="3639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1" i="1" lang="en-US" sz="1800" spc="-1" strike="noStrike">
                  <a:solidFill>
                    <a:srgbClr val="808080"/>
                  </a:solidFill>
                  <a:latin typeface="Symbol"/>
                  <a:ea typeface="DejaVu Sans"/>
                </a:rPr>
                <a:t>s3</a:t>
              </a:r>
              <a:endParaRPr b="0" lang="en-US" sz="1800" spc="-1" strike="noStrike">
                <a:latin typeface="Arial"/>
              </a:endParaRPr>
            </a:p>
          </p:txBody>
        </p:sp>
        <p:sp>
          <p:nvSpPr>
            <p:cNvPr id="760" name="CustomShape 6"/>
            <p:cNvSpPr/>
            <p:nvPr/>
          </p:nvSpPr>
          <p:spPr>
            <a:xfrm>
              <a:off x="3652920" y="2752920"/>
              <a:ext cx="516240" cy="3639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1" i="1" lang="en-US" sz="1800" spc="-1" strike="noStrike">
                  <a:solidFill>
                    <a:srgbClr val="808080"/>
                  </a:solidFill>
                  <a:latin typeface="Symbol"/>
                  <a:ea typeface="DejaVu Sans"/>
                </a:rPr>
                <a:t>s4</a:t>
              </a:r>
              <a:endParaRPr b="0" lang="en-US" sz="1800" spc="-1" strike="noStrike">
                <a:latin typeface="Arial"/>
              </a:endParaRPr>
            </a:p>
          </p:txBody>
        </p:sp>
        <p:sp>
          <p:nvSpPr>
            <p:cNvPr id="761" name="CustomShape 7"/>
            <p:cNvSpPr/>
            <p:nvPr/>
          </p:nvSpPr>
          <p:spPr>
            <a:xfrm>
              <a:off x="3689280" y="1779480"/>
              <a:ext cx="540000" cy="36396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601"/>
                </a:spcBef>
              </a:pPr>
              <a:r>
                <a:rPr b="1" i="1" lang="en-US" sz="1800" spc="-1" strike="noStrike">
                  <a:solidFill>
                    <a:srgbClr val="808080"/>
                  </a:solidFill>
                  <a:latin typeface="Symbol"/>
                  <a:ea typeface="DejaVu Sans"/>
                </a:rPr>
                <a:t>s5</a:t>
              </a:r>
              <a:endParaRPr b="0" lang="en-US" sz="1800" spc="-1" strike="noStrike">
                <a:latin typeface="Arial"/>
              </a:endParaRPr>
            </a:p>
          </p:txBody>
        </p:sp>
        <p:sp>
          <p:nvSpPr>
            <p:cNvPr id="762" name="Line 8"/>
            <p:cNvSpPr/>
            <p:nvPr/>
          </p:nvSpPr>
          <p:spPr>
            <a:xfrm>
              <a:off x="2825640" y="4264200"/>
              <a:ext cx="755640" cy="1476360"/>
            </a:xfrm>
            <a:prstGeom prst="line">
              <a:avLst/>
            </a:prstGeom>
            <a:ln cap="sq" w="12600">
              <a:solidFill>
                <a:schemeClr val="bg2"/>
              </a:solidFill>
              <a:round/>
              <a:tailEnd len="med" type="triangle" w="med"/>
            </a:ln>
          </p:spPr>
          <p:style>
            <a:lnRef idx="0"/>
            <a:fillRef idx="0"/>
            <a:effectRef idx="0"/>
            <a:fontRef idx="minor"/>
          </p:style>
        </p:sp>
        <p:sp>
          <p:nvSpPr>
            <p:cNvPr id="763" name="Line 9"/>
            <p:cNvSpPr/>
            <p:nvPr/>
          </p:nvSpPr>
          <p:spPr>
            <a:xfrm>
              <a:off x="3006720" y="4192560"/>
              <a:ext cx="610920" cy="613080"/>
            </a:xfrm>
            <a:prstGeom prst="line">
              <a:avLst/>
            </a:prstGeom>
            <a:ln cap="sq" w="12600">
              <a:solidFill>
                <a:schemeClr val="bg2"/>
              </a:solidFill>
              <a:round/>
              <a:tailEnd len="med" type="triangle" w="med"/>
            </a:ln>
          </p:spPr>
          <p:style>
            <a:lnRef idx="0"/>
            <a:fillRef idx="0"/>
            <a:effectRef idx="0"/>
            <a:fontRef idx="minor"/>
          </p:style>
        </p:sp>
        <p:sp>
          <p:nvSpPr>
            <p:cNvPr id="764" name="Line 10"/>
            <p:cNvSpPr/>
            <p:nvPr/>
          </p:nvSpPr>
          <p:spPr>
            <a:xfrm>
              <a:off x="3479760" y="3905280"/>
              <a:ext cx="252360" cy="0"/>
            </a:xfrm>
            <a:prstGeom prst="line">
              <a:avLst/>
            </a:prstGeom>
            <a:ln cap="sq" w="12600">
              <a:solidFill>
                <a:schemeClr val="bg2"/>
              </a:solidFill>
              <a:round/>
              <a:tailEnd len="med" type="triangle" w="med"/>
            </a:ln>
          </p:spPr>
          <p:style>
            <a:lnRef idx="0"/>
            <a:fillRef idx="0"/>
            <a:effectRef idx="0"/>
            <a:fontRef idx="minor"/>
          </p:style>
        </p:sp>
        <p:sp>
          <p:nvSpPr>
            <p:cNvPr id="765" name="Line 11"/>
            <p:cNvSpPr/>
            <p:nvPr/>
          </p:nvSpPr>
          <p:spPr>
            <a:xfrm flipV="1">
              <a:off x="3006720" y="3005280"/>
              <a:ext cx="647640" cy="611280"/>
            </a:xfrm>
            <a:prstGeom prst="line">
              <a:avLst/>
            </a:prstGeom>
            <a:ln cap="sq" w="12600">
              <a:solidFill>
                <a:schemeClr val="bg2"/>
              </a:solidFill>
              <a:round/>
              <a:tailEnd len="med" type="triangle" w="med"/>
            </a:ln>
          </p:spPr>
          <p:style>
            <a:lnRef idx="0"/>
            <a:fillRef idx="0"/>
            <a:effectRef idx="0"/>
            <a:fontRef idx="minor"/>
          </p:style>
        </p:sp>
        <p:sp>
          <p:nvSpPr>
            <p:cNvPr id="766" name="Line 12"/>
            <p:cNvSpPr/>
            <p:nvPr/>
          </p:nvSpPr>
          <p:spPr>
            <a:xfrm flipV="1">
              <a:off x="2825640" y="2031840"/>
              <a:ext cx="900000" cy="1511640"/>
            </a:xfrm>
            <a:prstGeom prst="line">
              <a:avLst/>
            </a:prstGeom>
            <a:ln cap="sq" w="12600">
              <a:solidFill>
                <a:schemeClr val="bg2"/>
              </a:solidFill>
              <a:round/>
              <a:tailEnd len="med" type="triangle" w="med"/>
            </a:ln>
          </p:spPr>
          <p:style>
            <a:lnRef idx="0"/>
            <a:fillRef idx="0"/>
            <a:effectRef idx="0"/>
            <a:fontRef idx="minor"/>
          </p:style>
        </p:sp>
      </p:grpSp>
      <p:pic>
        <p:nvPicPr>
          <p:cNvPr id="767" name="Picture 27" descr="sun.jpg"/>
          <p:cNvPicPr/>
          <p:nvPr/>
        </p:nvPicPr>
        <p:blipFill>
          <a:blip r:embed="rId1"/>
          <a:stretch/>
        </p:blipFill>
        <p:spPr>
          <a:xfrm>
            <a:off x="108000" y="3349800"/>
            <a:ext cx="1748160" cy="1163880"/>
          </a:xfrm>
          <a:prstGeom prst="rect">
            <a:avLst/>
          </a:prstGeom>
          <a:ln w="9360">
            <a:noFill/>
          </a:ln>
        </p:spPr>
      </p:pic>
      <p:pic>
        <p:nvPicPr>
          <p:cNvPr id="768" name="Picture 4" descr=""/>
          <p:cNvPicPr/>
          <p:nvPr/>
        </p:nvPicPr>
        <p:blipFill>
          <a:blip r:embed="rId2"/>
          <a:srcRect l="15143" t="0" r="0" b="0"/>
          <a:stretch/>
        </p:blipFill>
        <p:spPr>
          <a:xfrm>
            <a:off x="6981840" y="2473200"/>
            <a:ext cx="1911600" cy="2171880"/>
          </a:xfrm>
          <a:prstGeom prst="rect">
            <a:avLst/>
          </a:prstGeom>
          <a:ln w="9360">
            <a:noFill/>
          </a:ln>
        </p:spPr>
      </p:pic>
      <p:sp>
        <p:nvSpPr>
          <p:cNvPr id="769" name="Line 13"/>
          <p:cNvSpPr/>
          <p:nvPr/>
        </p:nvSpPr>
        <p:spPr>
          <a:xfrm>
            <a:off x="5886360" y="4049640"/>
            <a:ext cx="1204920" cy="145800"/>
          </a:xfrm>
          <a:prstGeom prst="line">
            <a:avLst/>
          </a:prstGeom>
          <a:ln cap="sq" w="12600">
            <a:solidFill>
              <a:srgbClr val="000000"/>
            </a:solidFill>
            <a:round/>
            <a:tailEnd len="med" type="triangle" w="med"/>
          </a:ln>
        </p:spPr>
        <p:style>
          <a:lnRef idx="0"/>
          <a:fillRef idx="0"/>
          <a:effectRef idx="0"/>
          <a:fontRef idx="minor"/>
        </p:style>
      </p:sp>
      <p:sp>
        <p:nvSpPr>
          <p:cNvPr id="770" name="Line 14"/>
          <p:cNvSpPr/>
          <p:nvPr/>
        </p:nvSpPr>
        <p:spPr>
          <a:xfrm>
            <a:off x="5886360" y="3062160"/>
            <a:ext cx="1350720" cy="476280"/>
          </a:xfrm>
          <a:prstGeom prst="line">
            <a:avLst/>
          </a:prstGeom>
          <a:ln cap="sq" w="12600">
            <a:solidFill>
              <a:srgbClr val="000000"/>
            </a:solidFill>
            <a:round/>
            <a:tailEnd len="med" type="triangle" w="med"/>
          </a:ln>
        </p:spPr>
        <p:style>
          <a:lnRef idx="0"/>
          <a:fillRef idx="0"/>
          <a:effectRef idx="0"/>
          <a:fontRef idx="minor"/>
        </p:style>
      </p:sp>
      <p:sp>
        <p:nvSpPr>
          <p:cNvPr id="771" name="Line 15"/>
          <p:cNvSpPr/>
          <p:nvPr/>
        </p:nvSpPr>
        <p:spPr>
          <a:xfrm>
            <a:off x="5881680" y="2179440"/>
            <a:ext cx="1428480" cy="736560"/>
          </a:xfrm>
          <a:prstGeom prst="line">
            <a:avLst/>
          </a:prstGeom>
          <a:ln cap="sq" w="12600">
            <a:solidFill>
              <a:srgbClr val="000000"/>
            </a:solidFill>
            <a:round/>
            <a:tailEnd len="med" type="triangle" w="med"/>
          </a:ln>
        </p:spPr>
        <p:style>
          <a:lnRef idx="0"/>
          <a:fillRef idx="0"/>
          <a:effectRef idx="0"/>
          <a:fontRef idx="minor"/>
        </p:style>
      </p:sp>
      <p:sp>
        <p:nvSpPr>
          <p:cNvPr id="772" name="CustomShape 16"/>
          <p:cNvSpPr/>
          <p:nvPr/>
        </p:nvSpPr>
        <p:spPr>
          <a:xfrm>
            <a:off x="7072200" y="5181480"/>
            <a:ext cx="2070360" cy="699480"/>
          </a:xfrm>
          <a:prstGeom prst="rect">
            <a:avLst/>
          </a:prstGeom>
          <a:noFill/>
          <a:ln w="1260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Symbol"/>
                <a:ea typeface="DejaVu Sans"/>
              </a:rPr>
              <a:t></a:t>
            </a:r>
            <a:r>
              <a:rPr b="1" lang="en-US" sz="2000" spc="-1" strike="noStrike">
                <a:solidFill>
                  <a:srgbClr val="000000"/>
                </a:solidFill>
                <a:latin typeface="Arial"/>
                <a:ea typeface="DejaVu Sans"/>
              </a:rPr>
              <a:t> </a:t>
            </a:r>
            <a:r>
              <a:rPr b="1" lang="en-US" sz="2000" spc="-1" strike="noStrike">
                <a:solidFill>
                  <a:srgbClr val="000000"/>
                </a:solidFill>
                <a:latin typeface="Arial"/>
                <a:ea typeface="DejaVu Sans"/>
              </a:rPr>
              <a:t>List of       </a:t>
            </a:r>
            <a:br/>
            <a:r>
              <a:rPr b="1" i="1" lang="en-US" sz="2000" spc="-1" strike="noStrike">
                <a:solidFill>
                  <a:srgbClr val="000000"/>
                </a:solidFill>
                <a:latin typeface="Arial"/>
                <a:ea typeface="DejaVu Sans"/>
              </a:rPr>
              <a:t>    (x, y, </a:t>
            </a:r>
            <a:r>
              <a:rPr b="0" lang="en-US" sz="2000" spc="-1" strike="noStrike">
                <a:solidFill>
                  <a:srgbClr val="000000"/>
                </a:solidFill>
                <a:latin typeface="Arial"/>
                <a:ea typeface="DejaVu Sans"/>
              </a:rPr>
              <a:t>σ</a:t>
            </a:r>
            <a:r>
              <a:rPr b="1" i="1" lang="en-US" sz="2000" spc="-1" strike="noStrike">
                <a:solidFill>
                  <a:srgbClr val="000000"/>
                </a:solidFill>
                <a:latin typeface="Arial"/>
                <a:ea typeface="DejaVu Sans"/>
              </a:rPr>
              <a:t>)</a:t>
            </a:r>
            <a:endParaRPr b="0" lang="en-US" sz="2000" spc="-1" strike="noStrike">
              <a:latin typeface="Arial"/>
            </a:endParaRPr>
          </a:p>
        </p:txBody>
      </p:sp>
      <p:sp>
        <p:nvSpPr>
          <p:cNvPr id="773" name="CustomShape 17"/>
          <p:cNvSpPr/>
          <p:nvPr/>
        </p:nvSpPr>
        <p:spPr>
          <a:xfrm>
            <a:off x="8413920" y="3171960"/>
            <a:ext cx="728640" cy="363960"/>
          </a:xfrm>
          <a:prstGeom prst="rect">
            <a:avLst/>
          </a:prstGeom>
          <a:solidFill>
            <a:schemeClr val="bg1"/>
          </a:solidFill>
          <a:ln w="936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scale</a:t>
            </a:r>
            <a:endParaRPr b="0" lang="en-US" sz="1800" spc="-1" strike="noStrike">
              <a:latin typeface="Arial"/>
            </a:endParaRPr>
          </a:p>
        </p:txBody>
      </p:sp>
      <p:sp>
        <p:nvSpPr>
          <p:cNvPr id="774" name="CustomShape 18"/>
          <p:cNvSpPr/>
          <p:nvPr/>
        </p:nvSpPr>
        <p:spPr>
          <a:xfrm>
            <a:off x="685800" y="76320"/>
            <a:ext cx="8456760" cy="8366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Scale invariant interest points</a:t>
            </a:r>
            <a:endParaRPr b="0" lang="en-US" sz="4400" spc="-1" strike="noStrike">
              <a:latin typeface="Arial"/>
            </a:endParaRPr>
          </a:p>
        </p:txBody>
      </p:sp>
      <p:sp>
        <p:nvSpPr>
          <p:cNvPr id="775" name="CustomShape 19"/>
          <p:cNvSpPr/>
          <p:nvPr/>
        </p:nvSpPr>
        <p:spPr>
          <a:xfrm>
            <a:off x="685800" y="914400"/>
            <a:ext cx="7770960" cy="5256360"/>
          </a:xfrm>
          <a:prstGeom prst="rect">
            <a:avLst/>
          </a:prstGeom>
          <a:noFill/>
          <a:ln w="9360">
            <a:noFill/>
          </a:ln>
        </p:spPr>
        <p:style>
          <a:lnRef idx="0"/>
          <a:fillRef idx="0"/>
          <a:effectRef idx="0"/>
          <a:fontRef idx="minor"/>
        </p:style>
        <p:txBody>
          <a:bodyPr lIns="90000" rIns="90000" tIns="45000" bIns="45000">
            <a:noAutofit/>
          </a:bodyPr>
          <a:p>
            <a:pPr marL="343080" indent="-341640">
              <a:lnSpc>
                <a:spcPct val="100000"/>
              </a:lnSpc>
              <a:spcBef>
                <a:spcPts val="561"/>
              </a:spcBef>
            </a:pPr>
            <a:r>
              <a:rPr b="0" lang="en-US" sz="2800" spc="-1" strike="noStrike">
                <a:solidFill>
                  <a:srgbClr val="000000"/>
                </a:solidFill>
                <a:latin typeface="Arial"/>
                <a:ea typeface="DejaVu Sans"/>
              </a:rPr>
              <a:t>Interest points are local maxima in both position and scale.</a:t>
            </a:r>
            <a:endParaRPr b="0" lang="en-US" sz="2800" spc="-1" strike="noStrike">
              <a:latin typeface="Arial"/>
            </a:endParaRPr>
          </a:p>
        </p:txBody>
      </p:sp>
      <p:grpSp>
        <p:nvGrpSpPr>
          <p:cNvPr id="776" name="Group 20"/>
          <p:cNvGrpSpPr/>
          <p:nvPr/>
        </p:nvGrpSpPr>
        <p:grpSpPr>
          <a:xfrm>
            <a:off x="3878280" y="1165320"/>
            <a:ext cx="2175120" cy="5691600"/>
            <a:chOff x="3878280" y="1165320"/>
            <a:chExt cx="2175120" cy="5691600"/>
          </a:xfrm>
        </p:grpSpPr>
        <p:pic>
          <p:nvPicPr>
            <p:cNvPr id="777" name="Picture 35" descr="sunflower_out_squared1.jpg"/>
            <p:cNvPicPr/>
            <p:nvPr/>
          </p:nvPicPr>
          <p:blipFill>
            <a:blip r:embed="rId3"/>
            <a:stretch/>
          </p:blipFill>
          <p:spPr>
            <a:xfrm>
              <a:off x="3913920" y="1165320"/>
              <a:ext cx="2139480" cy="1544040"/>
            </a:xfrm>
            <a:prstGeom prst="rect">
              <a:avLst/>
            </a:prstGeom>
            <a:ln w="9360">
              <a:noFill/>
            </a:ln>
          </p:spPr>
        </p:pic>
        <p:pic>
          <p:nvPicPr>
            <p:cNvPr id="778" name="Picture 37" descr="sunflower_out_squared2.jpg"/>
            <p:cNvPicPr/>
            <p:nvPr/>
          </p:nvPicPr>
          <p:blipFill>
            <a:blip r:embed="rId4"/>
            <a:stretch/>
          </p:blipFill>
          <p:spPr>
            <a:xfrm>
              <a:off x="3902400" y="2225160"/>
              <a:ext cx="2139480" cy="1544040"/>
            </a:xfrm>
            <a:prstGeom prst="rect">
              <a:avLst/>
            </a:prstGeom>
            <a:ln w="9360">
              <a:noFill/>
            </a:ln>
          </p:spPr>
        </p:pic>
        <p:pic>
          <p:nvPicPr>
            <p:cNvPr id="779" name="Picture 41" descr="sunflower_out_squared3.jpg"/>
            <p:cNvPicPr/>
            <p:nvPr/>
          </p:nvPicPr>
          <p:blipFill>
            <a:blip r:embed="rId5"/>
            <a:stretch/>
          </p:blipFill>
          <p:spPr>
            <a:xfrm>
              <a:off x="3878280" y="3290760"/>
              <a:ext cx="2139480" cy="1543680"/>
            </a:xfrm>
            <a:prstGeom prst="rect">
              <a:avLst/>
            </a:prstGeom>
            <a:ln w="9360">
              <a:noFill/>
            </a:ln>
          </p:spPr>
        </p:pic>
        <p:pic>
          <p:nvPicPr>
            <p:cNvPr id="780" name="Picture 42" descr="sunflower_out_squared4.jpg"/>
            <p:cNvPicPr/>
            <p:nvPr/>
          </p:nvPicPr>
          <p:blipFill>
            <a:blip r:embed="rId6"/>
            <a:stretch/>
          </p:blipFill>
          <p:spPr>
            <a:xfrm>
              <a:off x="3878280" y="4318920"/>
              <a:ext cx="2139480" cy="1544040"/>
            </a:xfrm>
            <a:prstGeom prst="rect">
              <a:avLst/>
            </a:prstGeom>
            <a:ln w="9360">
              <a:noFill/>
            </a:ln>
          </p:spPr>
        </p:pic>
        <p:pic>
          <p:nvPicPr>
            <p:cNvPr id="781" name="Picture 43" descr="sunflower_out_squared5.jpg"/>
            <p:cNvPicPr/>
            <p:nvPr/>
          </p:nvPicPr>
          <p:blipFill>
            <a:blip r:embed="rId7"/>
            <a:stretch/>
          </p:blipFill>
          <p:spPr>
            <a:xfrm>
              <a:off x="3878280" y="5312880"/>
              <a:ext cx="2139480" cy="1544040"/>
            </a:xfrm>
            <a:prstGeom prst="rect">
              <a:avLst/>
            </a:prstGeom>
            <a:ln w="9360">
              <a:noFill/>
            </a:ln>
          </p:spPr>
        </p:pic>
      </p:grpSp>
      <p:sp>
        <p:nvSpPr>
          <p:cNvPr id="782" name="CustomShape 21"/>
          <p:cNvSpPr/>
          <p:nvPr/>
        </p:nvSpPr>
        <p:spPr>
          <a:xfrm>
            <a:off x="2016000" y="5878800"/>
            <a:ext cx="2335320" cy="6382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Squared filter response maps</a:t>
            </a:r>
            <a:endParaRPr b="0" lang="en-US" sz="1800" spc="-1" strike="noStrike">
              <a:latin typeface="Arial"/>
            </a:endParaRPr>
          </a:p>
        </p:txBody>
      </p:sp>
      <p:pic>
        <p:nvPicPr>
          <p:cNvPr id="783" name="" descr=""/>
          <p:cNvPicPr/>
          <p:nvPr/>
        </p:nvPicPr>
        <p:blipFill>
          <a:blip r:embed="rId8"/>
          <a:stretch/>
        </p:blipFill>
        <p:spPr>
          <a:xfrm>
            <a:off x="1828800" y="3683160"/>
            <a:ext cx="1700640" cy="40536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CustomShape 1"/>
          <p:cNvSpPr/>
          <p:nvPr/>
        </p:nvSpPr>
        <p:spPr>
          <a:xfrm>
            <a:off x="685800" y="304920"/>
            <a:ext cx="77709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Scale Invariant Detection</a:t>
            </a:r>
            <a:endParaRPr b="0" lang="en-US" sz="4400" spc="-1" strike="noStrike">
              <a:latin typeface="Arial"/>
            </a:endParaRPr>
          </a:p>
        </p:txBody>
      </p:sp>
      <p:sp>
        <p:nvSpPr>
          <p:cNvPr id="785" name="CustomShape 2"/>
          <p:cNvSpPr/>
          <p:nvPr/>
        </p:nvSpPr>
        <p:spPr>
          <a:xfrm>
            <a:off x="533520" y="1447920"/>
            <a:ext cx="7770960" cy="106524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479"/>
              </a:spcBef>
              <a:buClr>
                <a:srgbClr val="000000"/>
              </a:buClr>
              <a:buFont typeface="Symbol"/>
              <a:buChar char=""/>
            </a:pPr>
            <a:r>
              <a:rPr b="0" lang="en-US" sz="2400" spc="-1" strike="noStrike">
                <a:solidFill>
                  <a:srgbClr val="000000"/>
                </a:solidFill>
                <a:latin typeface="Arial"/>
                <a:ea typeface="DejaVu Sans"/>
              </a:rPr>
              <a:t>Functions for determining scale</a:t>
            </a:r>
            <a:endParaRPr b="0" lang="en-US" sz="2400" spc="-1" strike="noStrike">
              <a:latin typeface="Arial"/>
            </a:endParaRPr>
          </a:p>
        </p:txBody>
      </p:sp>
      <p:sp>
        <p:nvSpPr>
          <p:cNvPr id="786" name="CustomShape 3"/>
          <p:cNvSpPr/>
          <p:nvPr/>
        </p:nvSpPr>
        <p:spPr>
          <a:xfrm>
            <a:off x="497520" y="1981080"/>
            <a:ext cx="10166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Kernels:</a:t>
            </a:r>
            <a:endParaRPr b="0" lang="en-US" sz="1800" spc="-1" strike="noStrike">
              <a:latin typeface="Arial"/>
            </a:endParaRPr>
          </a:p>
        </p:txBody>
      </p:sp>
      <p:sp>
        <p:nvSpPr>
          <p:cNvPr id="787" name="CustomShape 4"/>
          <p:cNvSpPr/>
          <p:nvPr/>
        </p:nvSpPr>
        <p:spPr>
          <a:xfrm>
            <a:off x="430920" y="4927680"/>
            <a:ext cx="20221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Arial"/>
                <a:ea typeface="DejaVu Sans"/>
              </a:rPr>
              <a:t>where Gaussian</a:t>
            </a:r>
            <a:endParaRPr b="0" lang="en-US" sz="2000" spc="-1" strike="noStrike">
              <a:latin typeface="Arial"/>
            </a:endParaRPr>
          </a:p>
        </p:txBody>
      </p:sp>
      <p:pic>
        <p:nvPicPr>
          <p:cNvPr id="788" name="Picture 43" descr=""/>
          <p:cNvPicPr/>
          <p:nvPr/>
        </p:nvPicPr>
        <p:blipFill>
          <a:blip r:embed="rId1"/>
          <a:stretch/>
        </p:blipFill>
        <p:spPr>
          <a:xfrm>
            <a:off x="4952880" y="2286000"/>
            <a:ext cx="3808440" cy="3013200"/>
          </a:xfrm>
          <a:prstGeom prst="rect">
            <a:avLst/>
          </a:prstGeom>
          <a:ln>
            <a:noFill/>
          </a:ln>
        </p:spPr>
      </p:pic>
      <p:sp>
        <p:nvSpPr>
          <p:cNvPr id="789" name="CustomShape 5"/>
          <p:cNvSpPr/>
          <p:nvPr/>
        </p:nvSpPr>
        <p:spPr>
          <a:xfrm>
            <a:off x="564840" y="3124080"/>
            <a:ext cx="14414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33cc"/>
                </a:solidFill>
                <a:latin typeface="Arial"/>
                <a:ea typeface="DejaVu Sans"/>
              </a:rPr>
              <a:t>(Laplacian)</a:t>
            </a:r>
            <a:endParaRPr b="0" lang="en-US" sz="2000" spc="-1" strike="noStrike">
              <a:latin typeface="Arial"/>
            </a:endParaRPr>
          </a:p>
        </p:txBody>
      </p:sp>
      <p:sp>
        <p:nvSpPr>
          <p:cNvPr id="790" name="CustomShape 6"/>
          <p:cNvSpPr/>
          <p:nvPr/>
        </p:nvSpPr>
        <p:spPr>
          <a:xfrm>
            <a:off x="418680" y="4175280"/>
            <a:ext cx="30646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33cc"/>
                </a:solidFill>
                <a:latin typeface="Arial"/>
                <a:ea typeface="DejaVu Sans"/>
              </a:rPr>
              <a:t>(Difference of Gaussians)</a:t>
            </a:r>
            <a:endParaRPr b="0" lang="en-US" sz="2000" spc="-1" strike="noStrike">
              <a:latin typeface="Arial"/>
            </a:endParaRPr>
          </a:p>
        </p:txBody>
      </p:sp>
      <p:sp>
        <p:nvSpPr>
          <p:cNvPr id="791" name="CustomShape 7"/>
          <p:cNvSpPr/>
          <p:nvPr/>
        </p:nvSpPr>
        <p:spPr>
          <a:xfrm>
            <a:off x="5165640" y="5257800"/>
            <a:ext cx="3824280" cy="1461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 or DoG kernel is a matching filter. It finds blob-like structure. It turns out to be also successful in getting characteristic scale of other structures, such as corner regions. </a:t>
            </a:r>
            <a:endParaRPr b="0" lang="en-US" sz="1800" spc="-1" strike="noStrike">
              <a:latin typeface="Arial"/>
            </a:endParaRPr>
          </a:p>
        </p:txBody>
      </p:sp>
      <p:sp>
        <p:nvSpPr>
          <p:cNvPr id="792" name="CustomShape 8"/>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6D6A609-63A0-4ECA-B4EC-BF475660A631}" type="slidenum">
              <a:rPr b="0" lang="en-US" sz="1400" spc="-1" strike="noStrike">
                <a:solidFill>
                  <a:srgbClr val="000000"/>
                </a:solidFill>
                <a:latin typeface="Arial"/>
                <a:ea typeface="DejaVu Sans"/>
              </a:rPr>
              <a:t>&lt;number&gt;</a:t>
            </a:fld>
            <a:endParaRPr b="0" lang="en-US" sz="1400" spc="-1" strike="noStrike">
              <a:latin typeface="Arial"/>
            </a:endParaRPr>
          </a:p>
        </p:txBody>
      </p:sp>
      <p:pic>
        <p:nvPicPr>
          <p:cNvPr id="793" name="" descr=""/>
          <p:cNvPicPr/>
          <p:nvPr/>
        </p:nvPicPr>
        <p:blipFill>
          <a:blip r:embed="rId2"/>
          <a:stretch/>
        </p:blipFill>
        <p:spPr>
          <a:xfrm>
            <a:off x="1295280" y="5486400"/>
            <a:ext cx="3275640" cy="900720"/>
          </a:xfrm>
          <a:prstGeom prst="rect">
            <a:avLst/>
          </a:prstGeom>
          <a:ln>
            <a:noFill/>
          </a:ln>
        </p:spPr>
      </p:pic>
      <p:pic>
        <p:nvPicPr>
          <p:cNvPr id="794" name="" descr=""/>
          <p:cNvPicPr/>
          <p:nvPr/>
        </p:nvPicPr>
        <p:blipFill>
          <a:blip r:embed="rId3"/>
          <a:stretch/>
        </p:blipFill>
        <p:spPr>
          <a:xfrm>
            <a:off x="457200" y="2590920"/>
            <a:ext cx="4304160" cy="557640"/>
          </a:xfrm>
          <a:prstGeom prst="rect">
            <a:avLst/>
          </a:prstGeom>
          <a:ln>
            <a:noFill/>
          </a:ln>
        </p:spPr>
      </p:pic>
      <p:pic>
        <p:nvPicPr>
          <p:cNvPr id="795" name="" descr=""/>
          <p:cNvPicPr/>
          <p:nvPr/>
        </p:nvPicPr>
        <p:blipFill>
          <a:blip r:embed="rId4"/>
          <a:stretch/>
        </p:blipFill>
        <p:spPr>
          <a:xfrm>
            <a:off x="457200" y="3784680"/>
            <a:ext cx="3885120" cy="405360"/>
          </a:xfrm>
          <a:prstGeom prst="rect">
            <a:avLst/>
          </a:prstGeom>
          <a:ln>
            <a:noFill/>
          </a:ln>
        </p:spPr>
      </p:pic>
      <p:pic>
        <p:nvPicPr>
          <p:cNvPr id="796" name="" descr=""/>
          <p:cNvPicPr/>
          <p:nvPr/>
        </p:nvPicPr>
        <p:blipFill>
          <a:blip r:embed="rId5"/>
          <a:stretch/>
        </p:blipFill>
        <p:spPr>
          <a:xfrm>
            <a:off x="5715000" y="1447920"/>
            <a:ext cx="3072240" cy="51948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Feature descriptors</a:t>
            </a:r>
            <a:endParaRPr b="0" lang="en-US" sz="4400" spc="-1" strike="noStrike">
              <a:latin typeface="Arial"/>
            </a:endParaRPr>
          </a:p>
        </p:txBody>
      </p:sp>
      <p:sp>
        <p:nvSpPr>
          <p:cNvPr id="798" name="CustomShape 2"/>
          <p:cNvSpPr/>
          <p:nvPr/>
        </p:nvSpPr>
        <p:spPr>
          <a:xfrm>
            <a:off x="685800" y="1447920"/>
            <a:ext cx="7770960" cy="41896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pPr>
            <a:r>
              <a:rPr b="0" lang="en-US" sz="2800" spc="-1" strike="noStrike">
                <a:solidFill>
                  <a:srgbClr val="000000"/>
                </a:solidFill>
                <a:latin typeface="Arial"/>
                <a:ea typeface="DejaVu Sans"/>
              </a:rPr>
              <a:t>We know how to detect good points</a:t>
            </a:r>
            <a:endParaRPr b="0" lang="en-US" sz="2800" spc="-1" strike="noStrike">
              <a:latin typeface="Arial"/>
            </a:endParaRPr>
          </a:p>
          <a:p>
            <a:pPr marL="343080" indent="-341640">
              <a:lnSpc>
                <a:spcPct val="100000"/>
              </a:lnSpc>
            </a:pPr>
            <a:r>
              <a:rPr b="0" lang="en-US" sz="2800" spc="-1" strike="noStrike">
                <a:solidFill>
                  <a:srgbClr val="000000"/>
                </a:solidFill>
                <a:latin typeface="Arial"/>
                <a:ea typeface="DejaVu Sans"/>
              </a:rPr>
              <a:t>Next question: </a:t>
            </a:r>
            <a:r>
              <a:rPr b="1" lang="en-US" sz="2800" spc="-1" strike="noStrike">
                <a:solidFill>
                  <a:srgbClr val="ff0000"/>
                </a:solidFill>
                <a:latin typeface="Arial"/>
                <a:ea typeface="DejaVu Sans"/>
              </a:rPr>
              <a:t>How to match them?</a:t>
            </a:r>
            <a:endParaRPr b="0" lang="en-US" sz="2800" spc="-1" strike="noStrike">
              <a:latin typeface="Arial"/>
            </a:endParaRPr>
          </a:p>
          <a:p>
            <a:pPr marL="343080" indent="-341640">
              <a:lnSpc>
                <a:spcPct val="100000"/>
              </a:lnSpc>
            </a:pPr>
            <a:endParaRPr b="0" lang="en-US" sz="2800" spc="-1" strike="noStrike">
              <a:latin typeface="Arial"/>
            </a:endParaRPr>
          </a:p>
          <a:p>
            <a:pPr marL="343080" indent="-341640">
              <a:lnSpc>
                <a:spcPct val="100000"/>
              </a:lnSpc>
            </a:pPr>
            <a:endParaRPr b="0" lang="en-US" sz="2800" spc="-1" strike="noStrike">
              <a:latin typeface="Arial"/>
            </a:endParaRPr>
          </a:p>
          <a:p>
            <a:pPr marL="343080" indent="-341640">
              <a:lnSpc>
                <a:spcPct val="100000"/>
              </a:lnSpc>
            </a:pPr>
            <a:endParaRPr b="0" lang="en-US" sz="2800" spc="-1" strike="noStrike">
              <a:latin typeface="Arial"/>
            </a:endParaRPr>
          </a:p>
          <a:p>
            <a:pPr marL="343080" indent="-341640">
              <a:lnSpc>
                <a:spcPct val="100000"/>
              </a:lnSpc>
            </a:pPr>
            <a:endParaRPr b="0" lang="en-US" sz="2800" spc="-1" strike="noStrike">
              <a:latin typeface="Arial"/>
            </a:endParaRPr>
          </a:p>
          <a:p>
            <a:pPr marL="343080" indent="-341640">
              <a:lnSpc>
                <a:spcPct val="100000"/>
              </a:lnSpc>
            </a:pPr>
            <a:endParaRPr b="0" lang="en-US" sz="2800" spc="-1" strike="noStrike">
              <a:latin typeface="Arial"/>
            </a:endParaRPr>
          </a:p>
          <a:p>
            <a:pPr marL="343080" indent="-341640">
              <a:lnSpc>
                <a:spcPct val="100000"/>
              </a:lnSpc>
            </a:pPr>
            <a:endParaRPr b="0" lang="en-US" sz="2800" spc="-1" strike="noStrike">
              <a:latin typeface="Arial"/>
            </a:endParaRPr>
          </a:p>
          <a:p>
            <a:pPr marL="343080" indent="-341640">
              <a:lnSpc>
                <a:spcPct val="100000"/>
              </a:lnSpc>
            </a:pPr>
            <a:endParaRPr b="0" lang="en-US" sz="2800" spc="-1" strike="noStrike">
              <a:latin typeface="Arial"/>
            </a:endParaRPr>
          </a:p>
          <a:p>
            <a:pPr marL="343080" indent="-341640">
              <a:lnSpc>
                <a:spcPct val="100000"/>
              </a:lnSpc>
            </a:pPr>
            <a:endParaRPr b="0" lang="en-US" sz="2800" spc="-1" strike="noStrike">
              <a:latin typeface="Arial"/>
            </a:endParaRPr>
          </a:p>
          <a:p>
            <a:pPr marL="343080" indent="-341640">
              <a:lnSpc>
                <a:spcPct val="100000"/>
              </a:lnSpc>
            </a:pPr>
            <a:endParaRPr b="0" lang="en-US" sz="2800" spc="-1" strike="noStrike">
              <a:latin typeface="Arial"/>
            </a:endParaRPr>
          </a:p>
        </p:txBody>
      </p:sp>
      <p:pic>
        <p:nvPicPr>
          <p:cNvPr id="799" name="Picture 4" descr="SIFT2"/>
          <p:cNvPicPr/>
          <p:nvPr/>
        </p:nvPicPr>
        <p:blipFill>
          <a:blip r:embed="rId1"/>
          <a:stretch/>
        </p:blipFill>
        <p:spPr>
          <a:xfrm>
            <a:off x="4660920" y="2441520"/>
            <a:ext cx="3673800" cy="2659320"/>
          </a:xfrm>
          <a:prstGeom prst="rect">
            <a:avLst/>
          </a:prstGeom>
          <a:ln>
            <a:noFill/>
          </a:ln>
        </p:spPr>
      </p:pic>
      <p:pic>
        <p:nvPicPr>
          <p:cNvPr id="800" name="Picture 5" descr="SIFT1"/>
          <p:cNvPicPr/>
          <p:nvPr/>
        </p:nvPicPr>
        <p:blipFill>
          <a:blip r:embed="rId2"/>
          <a:stretch/>
        </p:blipFill>
        <p:spPr>
          <a:xfrm>
            <a:off x="851040" y="2441520"/>
            <a:ext cx="3673800" cy="2662560"/>
          </a:xfrm>
          <a:prstGeom prst="rect">
            <a:avLst/>
          </a:prstGeom>
          <a:ln>
            <a:noFill/>
          </a:ln>
        </p:spPr>
      </p:pic>
      <p:sp>
        <p:nvSpPr>
          <p:cNvPr id="801" name="Line 3"/>
          <p:cNvSpPr/>
          <p:nvPr/>
        </p:nvSpPr>
        <p:spPr>
          <a:xfrm flipV="1">
            <a:off x="3288960" y="3241440"/>
            <a:ext cx="1905120" cy="15228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02" name="Line 4"/>
          <p:cNvSpPr/>
          <p:nvPr/>
        </p:nvSpPr>
        <p:spPr>
          <a:xfrm>
            <a:off x="4232160" y="3511440"/>
            <a:ext cx="1816200" cy="1404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03" name="Line 5"/>
          <p:cNvSpPr/>
          <p:nvPr/>
        </p:nvSpPr>
        <p:spPr>
          <a:xfrm flipV="1">
            <a:off x="3724200" y="4613040"/>
            <a:ext cx="1698480" cy="14292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04" name="Line 6"/>
          <p:cNvSpPr/>
          <p:nvPr/>
        </p:nvSpPr>
        <p:spPr>
          <a:xfrm flipV="1">
            <a:off x="4181400" y="4155840"/>
            <a:ext cx="1736640" cy="4140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05" name="Line 7"/>
          <p:cNvSpPr/>
          <p:nvPr/>
        </p:nvSpPr>
        <p:spPr>
          <a:xfrm flipV="1">
            <a:off x="3444840" y="3736800"/>
            <a:ext cx="1825560" cy="13032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06" name="CustomShape 8"/>
          <p:cNvSpPr/>
          <p:nvPr/>
        </p:nvSpPr>
        <p:spPr>
          <a:xfrm>
            <a:off x="4206600" y="2540160"/>
            <a:ext cx="789480" cy="15526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en-US" sz="9600" spc="-1" strike="noStrike">
                <a:solidFill>
                  <a:srgbClr val="ff0000"/>
                </a:solidFill>
                <a:latin typeface="Times New Roman"/>
                <a:ea typeface="MS PGothic"/>
              </a:rPr>
              <a:t>?</a:t>
            </a:r>
            <a:endParaRPr b="0" lang="en-US" sz="9600" spc="-1" strike="noStrike">
              <a:latin typeface="Arial"/>
            </a:endParaRPr>
          </a:p>
        </p:txBody>
      </p:sp>
      <p:sp>
        <p:nvSpPr>
          <p:cNvPr id="807" name="CustomShape 9"/>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08" name="CustomShape 10"/>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19A8432-D0D7-4618-9206-13211E74A3F8}"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CustomShape 1"/>
          <p:cNvSpPr/>
          <p:nvPr/>
        </p:nvSpPr>
        <p:spPr>
          <a:xfrm>
            <a:off x="457200" y="1522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Feature descriptors</a:t>
            </a:r>
            <a:endParaRPr b="0" lang="en-US" sz="4400" spc="-1" strike="noStrike">
              <a:latin typeface="Arial"/>
            </a:endParaRPr>
          </a:p>
        </p:txBody>
      </p:sp>
      <p:sp>
        <p:nvSpPr>
          <p:cNvPr id="810" name="CustomShape 2"/>
          <p:cNvSpPr/>
          <p:nvPr/>
        </p:nvSpPr>
        <p:spPr>
          <a:xfrm>
            <a:off x="685800" y="1143000"/>
            <a:ext cx="7770960" cy="586584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pPr>
            <a:r>
              <a:rPr b="0" lang="en-US" sz="2400" spc="-1" strike="noStrike">
                <a:solidFill>
                  <a:srgbClr val="000000"/>
                </a:solidFill>
                <a:latin typeface="Arial"/>
                <a:ea typeface="DejaVu Sans"/>
              </a:rPr>
              <a:t>We know how to detect good points</a:t>
            </a:r>
            <a:endParaRPr b="0" lang="en-US" sz="2400" spc="-1" strike="noStrike">
              <a:latin typeface="Arial"/>
            </a:endParaRPr>
          </a:p>
          <a:p>
            <a:pPr marL="343080" indent="-341640">
              <a:lnSpc>
                <a:spcPct val="100000"/>
              </a:lnSpc>
            </a:pPr>
            <a:r>
              <a:rPr b="0" lang="en-US" sz="2400" spc="-1" strike="noStrike">
                <a:solidFill>
                  <a:srgbClr val="000000"/>
                </a:solidFill>
                <a:latin typeface="Arial"/>
                <a:ea typeface="DejaVu Sans"/>
              </a:rPr>
              <a:t>Next question: </a:t>
            </a:r>
            <a:r>
              <a:rPr b="1" lang="en-US" sz="2400" spc="-1" strike="noStrike">
                <a:solidFill>
                  <a:srgbClr val="ff0000"/>
                </a:solidFill>
                <a:latin typeface="Arial"/>
                <a:ea typeface="DejaVu Sans"/>
              </a:rPr>
              <a:t>How to match them?</a:t>
            </a:r>
            <a:endParaRPr b="0" lang="en-US" sz="2400" spc="-1" strike="noStrike">
              <a:latin typeface="Arial"/>
            </a:endParaRPr>
          </a:p>
          <a:p>
            <a:pPr marL="343080" indent="-341640">
              <a:lnSpc>
                <a:spcPct val="100000"/>
              </a:lnSpc>
            </a:pPr>
            <a:endParaRPr b="0" lang="en-US" sz="2400" spc="-1" strike="noStrike">
              <a:latin typeface="Arial"/>
            </a:endParaRPr>
          </a:p>
          <a:p>
            <a:pPr marL="343080" indent="-341640">
              <a:lnSpc>
                <a:spcPct val="100000"/>
              </a:lnSpc>
            </a:pPr>
            <a:endParaRPr b="0" lang="en-US" sz="2400" spc="-1" strike="noStrike">
              <a:latin typeface="Arial"/>
            </a:endParaRPr>
          </a:p>
          <a:p>
            <a:pPr marL="343080" indent="-341640">
              <a:lnSpc>
                <a:spcPct val="100000"/>
              </a:lnSpc>
            </a:pPr>
            <a:endParaRPr b="0" lang="en-US" sz="2400" spc="-1" strike="noStrike">
              <a:latin typeface="Arial"/>
            </a:endParaRPr>
          </a:p>
          <a:p>
            <a:pPr marL="343080" indent="-341640">
              <a:lnSpc>
                <a:spcPct val="100000"/>
              </a:lnSpc>
            </a:pPr>
            <a:endParaRPr b="0" lang="en-US" sz="2400" spc="-1" strike="noStrike">
              <a:latin typeface="Arial"/>
            </a:endParaRPr>
          </a:p>
          <a:p>
            <a:pPr marL="343080" indent="-341640">
              <a:lnSpc>
                <a:spcPct val="100000"/>
              </a:lnSpc>
            </a:pPr>
            <a:endParaRPr b="0" lang="en-US" sz="2400" spc="-1" strike="noStrike">
              <a:latin typeface="Arial"/>
            </a:endParaRPr>
          </a:p>
          <a:p>
            <a:pPr marL="343080" indent="-341640">
              <a:lnSpc>
                <a:spcPct val="100000"/>
              </a:lnSpc>
            </a:pPr>
            <a:endParaRPr b="0" lang="en-US" sz="2400" spc="-1" strike="noStrike">
              <a:latin typeface="Arial"/>
            </a:endParaRPr>
          </a:p>
          <a:p>
            <a:pPr marL="343080" indent="-341640">
              <a:lnSpc>
                <a:spcPct val="100000"/>
              </a:lnSpc>
            </a:pPr>
            <a:endParaRPr b="0" lang="en-US" sz="2400" spc="-1" strike="noStrike">
              <a:latin typeface="Arial"/>
            </a:endParaRPr>
          </a:p>
          <a:p>
            <a:pPr marL="343080" indent="-341640">
              <a:lnSpc>
                <a:spcPct val="100000"/>
              </a:lnSpc>
            </a:pPr>
            <a:endParaRPr b="0" lang="en-US" sz="2400" spc="-1" strike="noStrike">
              <a:latin typeface="Arial"/>
            </a:endParaRPr>
          </a:p>
          <a:p>
            <a:pPr marL="343080" indent="-341640">
              <a:lnSpc>
                <a:spcPct val="100000"/>
              </a:lnSpc>
            </a:pPr>
            <a:endParaRPr b="0" lang="en-US" sz="2400" spc="-1" strike="noStrike">
              <a:latin typeface="Arial"/>
            </a:endParaRPr>
          </a:p>
          <a:p>
            <a:pPr marL="343080" indent="-341640">
              <a:lnSpc>
                <a:spcPct val="100000"/>
              </a:lnSpc>
              <a:spcBef>
                <a:spcPts val="479"/>
              </a:spcBef>
            </a:pPr>
            <a:r>
              <a:rPr b="0" lang="en-US" sz="2400" spc="-1" strike="noStrike">
                <a:solidFill>
                  <a:srgbClr val="000000"/>
                </a:solidFill>
                <a:latin typeface="Arial"/>
                <a:ea typeface="DejaVu Sans"/>
              </a:rPr>
              <a:t>Lots of possibilities (this is a popular research area)</a:t>
            </a:r>
            <a:endParaRPr b="0" lang="en-US" sz="2400" spc="-1" strike="noStrike">
              <a:latin typeface="Arial"/>
            </a:endParaRPr>
          </a:p>
          <a:p>
            <a:pPr lvl="1" marL="743040" indent="-284400">
              <a:lnSpc>
                <a:spcPct val="100000"/>
              </a:lnSpc>
              <a:spcBef>
                <a:spcPts val="400"/>
              </a:spcBef>
              <a:buClr>
                <a:srgbClr val="000000"/>
              </a:buClr>
              <a:buFont typeface="Symbol"/>
              <a:buChar char=""/>
            </a:pPr>
            <a:r>
              <a:rPr b="0" lang="en-US" sz="2000" spc="-1" strike="noStrike">
                <a:solidFill>
                  <a:srgbClr val="000000"/>
                </a:solidFill>
                <a:latin typeface="Arial"/>
                <a:ea typeface="DejaVu Sans"/>
              </a:rPr>
              <a:t>Simple option:  match square windows around the point</a:t>
            </a:r>
            <a:endParaRPr b="0" lang="en-US" sz="2000" spc="-1" strike="noStrike">
              <a:latin typeface="Arial"/>
            </a:endParaRPr>
          </a:p>
          <a:p>
            <a:pPr lvl="1" marL="743040" indent="-284400">
              <a:lnSpc>
                <a:spcPct val="100000"/>
              </a:lnSpc>
              <a:spcBef>
                <a:spcPts val="400"/>
              </a:spcBef>
              <a:buClr>
                <a:srgbClr val="000000"/>
              </a:buClr>
              <a:buFont typeface="Symbol"/>
              <a:buChar char=""/>
            </a:pPr>
            <a:r>
              <a:rPr b="0" lang="en-US" sz="2000" spc="-1" strike="noStrike">
                <a:solidFill>
                  <a:srgbClr val="000000"/>
                </a:solidFill>
                <a:latin typeface="Arial"/>
                <a:ea typeface="DejaVu Sans"/>
              </a:rPr>
              <a:t>Better approach:  SIFT</a:t>
            </a:r>
            <a:endParaRPr b="0" lang="en-US" sz="2000" spc="-1" strike="noStrike">
              <a:latin typeface="Arial"/>
            </a:endParaRPr>
          </a:p>
          <a:p>
            <a:pPr lvl="2" marL="1143000" indent="-227160">
              <a:lnSpc>
                <a:spcPct val="100000"/>
              </a:lnSpc>
              <a:spcBef>
                <a:spcPts val="281"/>
              </a:spcBef>
              <a:buClr>
                <a:srgbClr val="000000"/>
              </a:buClr>
              <a:buFont typeface="Symbol"/>
              <a:buChar char=""/>
            </a:pPr>
            <a:r>
              <a:rPr b="0" lang="en-US" sz="1400" spc="-1" strike="noStrike">
                <a:solidFill>
                  <a:srgbClr val="000000"/>
                </a:solidFill>
                <a:latin typeface="Arial"/>
                <a:ea typeface="DejaVu Sans"/>
              </a:rPr>
              <a:t>David Lowe, UBC  </a:t>
            </a:r>
            <a:r>
              <a:rPr b="0" lang="en-US" sz="1400" spc="-1" strike="noStrike" u="sng">
                <a:solidFill>
                  <a:srgbClr val="009999"/>
                </a:solidFill>
                <a:uFillTx/>
                <a:latin typeface="Arial"/>
                <a:ea typeface="DejaVu Sans"/>
                <a:hlinkClick r:id="rId1"/>
              </a:rPr>
              <a:t>http://www.cs.ubc.ca/~lowe/keypoints/</a:t>
            </a:r>
            <a:r>
              <a:rPr b="0" lang="en-US" sz="1400" spc="-1" strike="noStrike">
                <a:solidFill>
                  <a:srgbClr val="000000"/>
                </a:solidFill>
                <a:latin typeface="Arial"/>
                <a:ea typeface="DejaVu Sans"/>
              </a:rPr>
              <a:t> </a:t>
            </a:r>
            <a:endParaRPr b="0" lang="en-US" sz="1400" spc="-1" strike="noStrike">
              <a:latin typeface="Arial"/>
            </a:endParaRPr>
          </a:p>
        </p:txBody>
      </p:sp>
      <p:pic>
        <p:nvPicPr>
          <p:cNvPr id="811" name="Picture 4" descr="SIFT2"/>
          <p:cNvPicPr/>
          <p:nvPr/>
        </p:nvPicPr>
        <p:blipFill>
          <a:blip r:embed="rId2"/>
          <a:stretch/>
        </p:blipFill>
        <p:spPr>
          <a:xfrm>
            <a:off x="4660920" y="1981080"/>
            <a:ext cx="3673800" cy="2659320"/>
          </a:xfrm>
          <a:prstGeom prst="rect">
            <a:avLst/>
          </a:prstGeom>
          <a:ln>
            <a:noFill/>
          </a:ln>
        </p:spPr>
      </p:pic>
      <p:pic>
        <p:nvPicPr>
          <p:cNvPr id="812" name="Picture 5" descr="SIFT1"/>
          <p:cNvPicPr/>
          <p:nvPr/>
        </p:nvPicPr>
        <p:blipFill>
          <a:blip r:embed="rId3"/>
          <a:stretch/>
        </p:blipFill>
        <p:spPr>
          <a:xfrm>
            <a:off x="851040" y="1981080"/>
            <a:ext cx="3673800" cy="2662560"/>
          </a:xfrm>
          <a:prstGeom prst="rect">
            <a:avLst/>
          </a:prstGeom>
          <a:ln>
            <a:noFill/>
          </a:ln>
        </p:spPr>
      </p:pic>
      <p:sp>
        <p:nvSpPr>
          <p:cNvPr id="813" name="Line 3"/>
          <p:cNvSpPr/>
          <p:nvPr/>
        </p:nvSpPr>
        <p:spPr>
          <a:xfrm flipV="1">
            <a:off x="3288960" y="2781000"/>
            <a:ext cx="1905120" cy="15264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14" name="Line 4"/>
          <p:cNvSpPr/>
          <p:nvPr/>
        </p:nvSpPr>
        <p:spPr>
          <a:xfrm>
            <a:off x="4232160" y="3051000"/>
            <a:ext cx="1816200" cy="1440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15" name="Line 5"/>
          <p:cNvSpPr/>
          <p:nvPr/>
        </p:nvSpPr>
        <p:spPr>
          <a:xfrm flipV="1">
            <a:off x="3724200" y="4152600"/>
            <a:ext cx="1698480" cy="14292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16" name="Line 6"/>
          <p:cNvSpPr/>
          <p:nvPr/>
        </p:nvSpPr>
        <p:spPr>
          <a:xfrm flipV="1">
            <a:off x="4181400" y="3695400"/>
            <a:ext cx="1736640" cy="4140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17" name="Line 7"/>
          <p:cNvSpPr/>
          <p:nvPr/>
        </p:nvSpPr>
        <p:spPr>
          <a:xfrm flipV="1">
            <a:off x="3444840" y="3276360"/>
            <a:ext cx="1825560" cy="130320"/>
          </a:xfrm>
          <a:prstGeom prst="line">
            <a:avLst/>
          </a:prstGeom>
          <a:ln w="28440">
            <a:solidFill>
              <a:srgbClr val="ff0000"/>
            </a:solidFill>
            <a:round/>
            <a:headEnd len="med" type="triangle" w="med"/>
            <a:tailEnd len="med" type="triangle" w="med"/>
          </a:ln>
        </p:spPr>
        <p:style>
          <a:lnRef idx="0"/>
          <a:fillRef idx="0"/>
          <a:effectRef idx="0"/>
          <a:fontRef idx="minor"/>
        </p:style>
      </p:sp>
      <p:sp>
        <p:nvSpPr>
          <p:cNvPr id="818" name="CustomShape 8"/>
          <p:cNvSpPr/>
          <p:nvPr/>
        </p:nvSpPr>
        <p:spPr>
          <a:xfrm>
            <a:off x="4206600" y="2079720"/>
            <a:ext cx="789480" cy="15526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en-US" sz="9600" spc="-1" strike="noStrike">
                <a:solidFill>
                  <a:srgbClr val="ff0000"/>
                </a:solidFill>
                <a:latin typeface="Times New Roman"/>
                <a:ea typeface="MS PGothic"/>
              </a:rPr>
              <a:t>?</a:t>
            </a:r>
            <a:endParaRPr b="0" lang="en-US" sz="9600" spc="-1" strike="noStrike">
              <a:latin typeface="Arial"/>
            </a:endParaRPr>
          </a:p>
        </p:txBody>
      </p:sp>
      <p:sp>
        <p:nvSpPr>
          <p:cNvPr id="819" name="CustomShape 9"/>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06B5A578-DA23-4D2F-B586-7D77A9C3324F}"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Invariance</a:t>
            </a:r>
            <a:endParaRPr b="0" lang="en-US" sz="4400" spc="-1" strike="noStrike">
              <a:latin typeface="Arial"/>
            </a:endParaRPr>
          </a:p>
        </p:txBody>
      </p:sp>
      <p:sp>
        <p:nvSpPr>
          <p:cNvPr id="821" name="CustomShape 2"/>
          <p:cNvSpPr/>
          <p:nvPr/>
        </p:nvSpPr>
        <p:spPr>
          <a:xfrm>
            <a:off x="457200" y="13716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561"/>
              </a:spcBef>
            </a:pPr>
            <a:r>
              <a:rPr b="0" lang="en-US" sz="2800" spc="-1" strike="noStrike">
                <a:solidFill>
                  <a:srgbClr val="000000"/>
                </a:solidFill>
                <a:latin typeface="Arial"/>
                <a:ea typeface="DejaVu Sans"/>
              </a:rPr>
              <a:t>Suppose we are comparing two images I</a:t>
            </a:r>
            <a:r>
              <a:rPr b="0" lang="en-US" sz="2800" spc="-1" strike="noStrike" baseline="-25000">
                <a:solidFill>
                  <a:srgbClr val="000000"/>
                </a:solidFill>
                <a:latin typeface="Arial"/>
                <a:ea typeface="DejaVu Sans"/>
              </a:rPr>
              <a:t>1</a:t>
            </a:r>
            <a:r>
              <a:rPr b="0" lang="en-US" sz="2800" spc="-1" strike="noStrike">
                <a:solidFill>
                  <a:srgbClr val="000000"/>
                </a:solidFill>
                <a:latin typeface="Arial"/>
                <a:ea typeface="DejaVu Sans"/>
              </a:rPr>
              <a:t> and I</a:t>
            </a:r>
            <a:r>
              <a:rPr b="0" lang="en-US" sz="2800" spc="-1" strike="noStrike" baseline="-25000">
                <a:solidFill>
                  <a:srgbClr val="000000"/>
                </a:solidFill>
                <a:latin typeface="Arial"/>
                <a:ea typeface="DejaVu Sans"/>
              </a:rPr>
              <a:t>2</a:t>
            </a:r>
            <a:endParaRPr b="0" lang="en-US" sz="28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I</a:t>
            </a:r>
            <a:r>
              <a:rPr b="0" lang="en-US" sz="2400" spc="-1" strike="noStrike" baseline="-25000">
                <a:solidFill>
                  <a:srgbClr val="000000"/>
                </a:solidFill>
                <a:latin typeface="Arial"/>
                <a:ea typeface="DejaVu Sans"/>
              </a:rPr>
              <a:t>2</a:t>
            </a:r>
            <a:r>
              <a:rPr b="0" lang="en-US" sz="2400" spc="-1" strike="noStrike">
                <a:solidFill>
                  <a:srgbClr val="000000"/>
                </a:solidFill>
                <a:latin typeface="Arial"/>
                <a:ea typeface="DejaVu Sans"/>
              </a:rPr>
              <a:t> may be a transformed version of I</a:t>
            </a:r>
            <a:r>
              <a:rPr b="0" lang="en-US" sz="2400" spc="-1" strike="noStrike" baseline="-25000">
                <a:solidFill>
                  <a:srgbClr val="000000"/>
                </a:solidFill>
                <a:latin typeface="Arial"/>
                <a:ea typeface="DejaVu Sans"/>
              </a:rPr>
              <a:t>1</a:t>
            </a:r>
            <a:endParaRPr b="0" lang="en-US" sz="24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What kinds of transformations are we likely to encounter in practice?</a:t>
            </a:r>
            <a:endParaRPr b="0" lang="en-US" sz="2400" spc="-1" strike="noStrike">
              <a:latin typeface="Arial"/>
            </a:endParaRPr>
          </a:p>
          <a:p>
            <a:pPr marL="343080" indent="-341640">
              <a:lnSpc>
                <a:spcPct val="100000"/>
              </a:lnSpc>
              <a:spcBef>
                <a:spcPts val="561"/>
              </a:spcBef>
            </a:pPr>
            <a:r>
              <a:rPr b="0" lang="en-US" sz="2800" spc="-1" strike="noStrike">
                <a:solidFill>
                  <a:srgbClr val="000000"/>
                </a:solidFill>
                <a:latin typeface="Arial"/>
                <a:ea typeface="DejaVu Sans"/>
              </a:rPr>
              <a:t>We’d like to find the same features regardless of the transformation</a:t>
            </a:r>
            <a:endParaRPr b="0" lang="en-US" sz="28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This is called transformation </a:t>
            </a:r>
            <a:r>
              <a:rPr b="1" i="1" lang="en-US" sz="2400" spc="-1" strike="noStrike">
                <a:solidFill>
                  <a:srgbClr val="000000"/>
                </a:solidFill>
                <a:latin typeface="Arial"/>
                <a:ea typeface="DejaVu Sans"/>
              </a:rPr>
              <a:t>invariance</a:t>
            </a:r>
            <a:endParaRPr b="0" lang="en-US" sz="24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Most feature methods are designed to be invariant to </a:t>
            </a:r>
            <a:endParaRPr b="0" lang="en-US" sz="2400" spc="-1" strike="noStrike">
              <a:latin typeface="Arial"/>
            </a:endParaRPr>
          </a:p>
          <a:p>
            <a:pPr lvl="2" marL="1143000" indent="-227160">
              <a:lnSpc>
                <a:spcPct val="100000"/>
              </a:lnSpc>
              <a:spcBef>
                <a:spcPts val="320"/>
              </a:spcBef>
              <a:buClr>
                <a:srgbClr val="000000"/>
              </a:buClr>
              <a:buFont typeface="Symbol"/>
              <a:buChar char=""/>
            </a:pPr>
            <a:r>
              <a:rPr b="0" lang="en-US" sz="1600" spc="-1" strike="noStrike">
                <a:solidFill>
                  <a:srgbClr val="000000"/>
                </a:solidFill>
                <a:latin typeface="Arial"/>
                <a:ea typeface="DejaVu Sans"/>
              </a:rPr>
              <a:t>Translation, 2D rotation, scale</a:t>
            </a:r>
            <a:endParaRPr b="0" lang="en-US" sz="16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They can usually also handle</a:t>
            </a:r>
            <a:endParaRPr b="0" lang="en-US" sz="2400" spc="-1" strike="noStrike">
              <a:latin typeface="Arial"/>
            </a:endParaRPr>
          </a:p>
          <a:p>
            <a:pPr lvl="2" marL="1143000" indent="-227160">
              <a:lnSpc>
                <a:spcPct val="100000"/>
              </a:lnSpc>
              <a:spcBef>
                <a:spcPts val="320"/>
              </a:spcBef>
              <a:buClr>
                <a:srgbClr val="000000"/>
              </a:buClr>
              <a:buFont typeface="Symbol"/>
              <a:buChar char=""/>
            </a:pPr>
            <a:r>
              <a:rPr b="0" lang="en-US" sz="1600" spc="-1" strike="noStrike">
                <a:solidFill>
                  <a:srgbClr val="000000"/>
                </a:solidFill>
                <a:latin typeface="Arial"/>
                <a:ea typeface="DejaVu Sans"/>
              </a:rPr>
              <a:t>Limited 3D rotations (SIFT works up to about 60 degrees)</a:t>
            </a:r>
            <a:endParaRPr b="0" lang="en-US" sz="1600" spc="-1" strike="noStrike">
              <a:latin typeface="Arial"/>
            </a:endParaRPr>
          </a:p>
          <a:p>
            <a:pPr lvl="2" marL="1143000" indent="-227160">
              <a:lnSpc>
                <a:spcPct val="100000"/>
              </a:lnSpc>
              <a:spcBef>
                <a:spcPts val="320"/>
              </a:spcBef>
              <a:buClr>
                <a:srgbClr val="000000"/>
              </a:buClr>
              <a:buFont typeface="Symbol"/>
              <a:buChar char=""/>
            </a:pPr>
            <a:r>
              <a:rPr b="0" lang="en-US" sz="1600" spc="-1" strike="noStrike">
                <a:solidFill>
                  <a:srgbClr val="000000"/>
                </a:solidFill>
                <a:latin typeface="Arial"/>
                <a:ea typeface="DejaVu Sans"/>
              </a:rPr>
              <a:t>Limited illumination/contrast changes</a:t>
            </a:r>
            <a:endParaRPr b="0" lang="en-US" sz="1600" spc="-1" strike="noStrike">
              <a:latin typeface="Arial"/>
            </a:endParaRPr>
          </a:p>
        </p:txBody>
      </p:sp>
      <p:sp>
        <p:nvSpPr>
          <p:cNvPr id="822"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7A48BA2-17F8-4441-88FC-DCFA735BF55A}"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457200" y="1522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Invariant local features</a:t>
            </a:r>
            <a:endParaRPr b="0" lang="en-US" sz="4400" spc="-1" strike="noStrike">
              <a:latin typeface="Arial"/>
            </a:endParaRPr>
          </a:p>
        </p:txBody>
      </p:sp>
      <p:sp>
        <p:nvSpPr>
          <p:cNvPr id="188" name="CustomShape 2"/>
          <p:cNvSpPr/>
          <p:nvPr/>
        </p:nvSpPr>
        <p:spPr>
          <a:xfrm>
            <a:off x="533520" y="1219320"/>
            <a:ext cx="7999560" cy="14464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r>
              <a:rPr b="0" lang="en-US" sz="2000" spc="-1" strike="noStrike">
                <a:solidFill>
                  <a:srgbClr val="000000"/>
                </a:solidFill>
                <a:latin typeface="Arial"/>
                <a:ea typeface="DejaVu Sans"/>
              </a:rPr>
              <a:t>Find features that are </a:t>
            </a:r>
            <a:r>
              <a:rPr b="1" lang="en-US" sz="2000" spc="-1" strike="noStrike">
                <a:solidFill>
                  <a:srgbClr val="ff0000"/>
                </a:solidFill>
                <a:latin typeface="Arial"/>
                <a:ea typeface="DejaVu Sans"/>
              </a:rPr>
              <a:t>invariant to transformations</a:t>
            </a:r>
            <a:endParaRPr b="0" lang="en-US" sz="20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geometric invariance:  translation, rotation, scale</a:t>
            </a:r>
            <a:endParaRPr b="0" lang="en-US" sz="1800" spc="-1" strike="noStrike">
              <a:latin typeface="Arial"/>
            </a:endParaRPr>
          </a:p>
          <a:p>
            <a:pPr lvl="1" marL="743040" indent="-284400">
              <a:lnSpc>
                <a:spcPct val="100000"/>
              </a:lnSpc>
              <a:spcBef>
                <a:spcPts val="360"/>
              </a:spcBef>
              <a:buClr>
                <a:srgbClr val="000000"/>
              </a:buClr>
              <a:buFont typeface="Symbol"/>
              <a:buChar char=""/>
            </a:pPr>
            <a:r>
              <a:rPr b="0" lang="en-US" sz="1800" spc="-1" strike="noStrike">
                <a:solidFill>
                  <a:srgbClr val="000000"/>
                </a:solidFill>
                <a:latin typeface="Arial"/>
                <a:ea typeface="DejaVu Sans"/>
              </a:rPr>
              <a:t>photo-metric invariance:  brightness, …</a:t>
            </a:r>
            <a:endParaRPr b="0" lang="en-US" sz="1800" spc="-1" strike="noStrike">
              <a:latin typeface="Arial"/>
            </a:endParaRPr>
          </a:p>
        </p:txBody>
      </p:sp>
      <p:pic>
        <p:nvPicPr>
          <p:cNvPr id="189" name="Picture 4" descr="sift-feat"/>
          <p:cNvPicPr/>
          <p:nvPr/>
        </p:nvPicPr>
        <p:blipFill>
          <a:blip r:embed="rId1"/>
          <a:stretch/>
        </p:blipFill>
        <p:spPr>
          <a:xfrm>
            <a:off x="685800" y="2455920"/>
            <a:ext cx="7558200" cy="3638520"/>
          </a:xfrm>
          <a:prstGeom prst="rect">
            <a:avLst/>
          </a:prstGeom>
          <a:ln>
            <a:noFill/>
          </a:ln>
        </p:spPr>
      </p:pic>
      <p:sp>
        <p:nvSpPr>
          <p:cNvPr id="190" name="CustomShape 3"/>
          <p:cNvSpPr/>
          <p:nvPr/>
        </p:nvSpPr>
        <p:spPr>
          <a:xfrm>
            <a:off x="3355200" y="6186600"/>
            <a:ext cx="23364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MS PGothic"/>
              </a:rPr>
              <a:t>Feature Descriptors</a:t>
            </a:r>
            <a:endParaRPr b="0" lang="en-US" sz="1800" spc="-1" strike="noStrike">
              <a:latin typeface="Arial"/>
            </a:endParaRPr>
          </a:p>
        </p:txBody>
      </p:sp>
      <p:sp>
        <p:nvSpPr>
          <p:cNvPr id="191" name="CustomShape 4"/>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192" name="CustomShape 5"/>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8C9F874-C57E-4FBB-95CB-EE086275B78B}"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How to achieve invariance</a:t>
            </a:r>
            <a:endParaRPr b="0" lang="en-US" sz="4400" spc="-1" strike="noStrike">
              <a:latin typeface="Arial"/>
            </a:endParaRPr>
          </a:p>
        </p:txBody>
      </p:sp>
      <p:sp>
        <p:nvSpPr>
          <p:cNvPr id="824"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457200" indent="-455760">
              <a:lnSpc>
                <a:spcPct val="100000"/>
              </a:lnSpc>
              <a:spcBef>
                <a:spcPts val="479"/>
              </a:spcBef>
            </a:pPr>
            <a:r>
              <a:rPr b="0" lang="en-US" sz="2400" spc="-1" strike="noStrike">
                <a:solidFill>
                  <a:srgbClr val="000000"/>
                </a:solidFill>
                <a:latin typeface="Arial"/>
                <a:ea typeface="DejaVu Sans"/>
              </a:rPr>
              <a:t>Need both of the following:</a:t>
            </a:r>
            <a:endParaRPr b="0" lang="en-US" sz="2400" spc="-1" strike="noStrike">
              <a:latin typeface="Arial"/>
            </a:endParaRPr>
          </a:p>
          <a:p>
            <a:pPr marL="457200" indent="-455760">
              <a:lnSpc>
                <a:spcPct val="100000"/>
              </a:lnSpc>
              <a:spcBef>
                <a:spcPts val="479"/>
              </a:spcBef>
              <a:buClr>
                <a:srgbClr val="000000"/>
              </a:buClr>
              <a:buFont typeface="StarSymbol"/>
              <a:buAutoNum type="arabicPeriod"/>
            </a:pPr>
            <a:r>
              <a:rPr b="0" lang="en-US" sz="2400" spc="-1" strike="noStrike">
                <a:solidFill>
                  <a:srgbClr val="000000"/>
                </a:solidFill>
                <a:latin typeface="Arial"/>
                <a:ea typeface="DejaVu Sans"/>
              </a:rPr>
              <a:t>Make sure your detector is invariant</a:t>
            </a:r>
            <a:endParaRPr b="0" lang="en-US" sz="2400" spc="-1" strike="noStrike">
              <a:latin typeface="Arial"/>
            </a:endParaRPr>
          </a:p>
          <a:p>
            <a:pPr lvl="1" marL="743040" indent="-284400">
              <a:lnSpc>
                <a:spcPct val="100000"/>
              </a:lnSpc>
              <a:spcBef>
                <a:spcPts val="400"/>
              </a:spcBef>
              <a:buClr>
                <a:srgbClr val="000000"/>
              </a:buClr>
              <a:buFont typeface="Symbol"/>
              <a:buChar char=""/>
            </a:pPr>
            <a:r>
              <a:rPr b="0" lang="en-US" sz="2000" spc="-1" strike="noStrike">
                <a:solidFill>
                  <a:srgbClr val="000000"/>
                </a:solidFill>
                <a:latin typeface="Arial"/>
                <a:ea typeface="DejaVu Sans"/>
              </a:rPr>
              <a:t>Harris is invariant to translation and rotation</a:t>
            </a:r>
            <a:endParaRPr b="0" lang="en-US" sz="2000" spc="-1" strike="noStrike">
              <a:latin typeface="Arial"/>
            </a:endParaRPr>
          </a:p>
          <a:p>
            <a:pPr lvl="1" marL="743040" indent="-284400">
              <a:lnSpc>
                <a:spcPct val="100000"/>
              </a:lnSpc>
              <a:spcBef>
                <a:spcPts val="400"/>
              </a:spcBef>
              <a:buClr>
                <a:srgbClr val="000000"/>
              </a:buClr>
              <a:buFont typeface="Symbol"/>
              <a:buChar char=""/>
            </a:pPr>
            <a:r>
              <a:rPr b="0" lang="en-US" sz="2000" spc="-1" strike="noStrike">
                <a:solidFill>
                  <a:srgbClr val="000000"/>
                </a:solidFill>
                <a:latin typeface="Arial"/>
                <a:ea typeface="DejaVu Sans"/>
              </a:rPr>
              <a:t>Scale is trickier</a:t>
            </a:r>
            <a:endParaRPr b="0" lang="en-US" sz="2000" spc="-1" strike="noStrike">
              <a:latin typeface="Arial"/>
            </a:endParaRPr>
          </a:p>
          <a:p>
            <a:pPr lvl="2" marL="1143000" indent="-227160">
              <a:lnSpc>
                <a:spcPct val="100000"/>
              </a:lnSpc>
              <a:spcBef>
                <a:spcPts val="281"/>
              </a:spcBef>
              <a:buClr>
                <a:srgbClr val="000000"/>
              </a:buClr>
              <a:buFont typeface="Symbol"/>
              <a:buChar char=""/>
            </a:pPr>
            <a:r>
              <a:rPr b="0" lang="en-US" sz="1400" spc="-1" strike="noStrike">
                <a:solidFill>
                  <a:srgbClr val="000000"/>
                </a:solidFill>
                <a:latin typeface="Arial"/>
                <a:ea typeface="DejaVu Sans"/>
              </a:rPr>
              <a:t>common approach is to detect features at many scales using a Gaussian pyramid </a:t>
            </a:r>
            <a:endParaRPr b="0" lang="en-US" sz="1400" spc="-1" strike="noStrike">
              <a:latin typeface="Arial"/>
            </a:endParaRPr>
          </a:p>
          <a:p>
            <a:pPr lvl="2" marL="1143000" indent="-227160">
              <a:lnSpc>
                <a:spcPct val="100000"/>
              </a:lnSpc>
              <a:spcBef>
                <a:spcPts val="281"/>
              </a:spcBef>
              <a:buClr>
                <a:srgbClr val="000000"/>
              </a:buClr>
              <a:buFont typeface="Symbol"/>
              <a:buChar char=""/>
            </a:pPr>
            <a:r>
              <a:rPr b="0" lang="en-US" sz="1400" spc="-1" strike="noStrike">
                <a:solidFill>
                  <a:srgbClr val="000000"/>
                </a:solidFill>
                <a:latin typeface="Arial"/>
                <a:ea typeface="DejaVu Sans"/>
              </a:rPr>
              <a:t>More sophisticated methods find “the best scale” to represent each feature (e.g., SIFT)</a:t>
            </a:r>
            <a:endParaRPr b="0" lang="en-US" sz="1400" spc="-1" strike="noStrike">
              <a:latin typeface="Arial"/>
            </a:endParaRPr>
          </a:p>
          <a:p>
            <a:pPr marL="457200" indent="-455760">
              <a:lnSpc>
                <a:spcPct val="100000"/>
              </a:lnSpc>
              <a:spcBef>
                <a:spcPts val="479"/>
              </a:spcBef>
            </a:pPr>
            <a:r>
              <a:rPr b="0" lang="en-US" sz="2400" spc="-1" strike="noStrike">
                <a:solidFill>
                  <a:srgbClr val="000000"/>
                </a:solidFill>
                <a:latin typeface="Arial"/>
                <a:ea typeface="DejaVu Sans"/>
              </a:rPr>
              <a:t>2.  Design an invariant feature </a:t>
            </a:r>
            <a:r>
              <a:rPr b="0" i="1" lang="en-US" sz="2400" spc="-1" strike="noStrike">
                <a:solidFill>
                  <a:srgbClr val="000000"/>
                </a:solidFill>
                <a:latin typeface="Arial"/>
                <a:ea typeface="DejaVu Sans"/>
              </a:rPr>
              <a:t>descriptor</a:t>
            </a:r>
            <a:endParaRPr b="0" lang="en-US" sz="2400" spc="-1" strike="noStrike">
              <a:latin typeface="Arial"/>
            </a:endParaRPr>
          </a:p>
          <a:p>
            <a:pPr lvl="1" marL="743040" indent="-284400">
              <a:lnSpc>
                <a:spcPct val="100000"/>
              </a:lnSpc>
              <a:spcBef>
                <a:spcPts val="400"/>
              </a:spcBef>
              <a:buClr>
                <a:srgbClr val="000000"/>
              </a:buClr>
              <a:buFont typeface="Symbol"/>
              <a:buChar char=""/>
            </a:pPr>
            <a:r>
              <a:rPr b="0" lang="en-US" sz="2000" spc="-1" strike="noStrike">
                <a:solidFill>
                  <a:srgbClr val="000000"/>
                </a:solidFill>
                <a:latin typeface="Arial"/>
                <a:ea typeface="DejaVu Sans"/>
              </a:rPr>
              <a:t>A descriptor captures the information in a region around the detected feature point</a:t>
            </a:r>
            <a:endParaRPr b="0" lang="en-US" sz="2000" spc="-1" strike="noStrike">
              <a:latin typeface="Arial"/>
            </a:endParaRPr>
          </a:p>
          <a:p>
            <a:pPr lvl="1" marL="743040" indent="-284400">
              <a:lnSpc>
                <a:spcPct val="100000"/>
              </a:lnSpc>
              <a:spcBef>
                <a:spcPts val="400"/>
              </a:spcBef>
              <a:buClr>
                <a:srgbClr val="000000"/>
              </a:buClr>
              <a:buFont typeface="Symbol"/>
              <a:buChar char=""/>
            </a:pPr>
            <a:r>
              <a:rPr b="0" lang="en-US" sz="2000" spc="-1" strike="noStrike">
                <a:solidFill>
                  <a:srgbClr val="000000"/>
                </a:solidFill>
                <a:latin typeface="Arial"/>
                <a:ea typeface="DejaVu Sans"/>
              </a:rPr>
              <a:t>The simplest descriptor:  a square window of pixels </a:t>
            </a:r>
            <a:endParaRPr b="0" lang="en-US" sz="2000" spc="-1" strike="noStrike">
              <a:latin typeface="Arial"/>
            </a:endParaRPr>
          </a:p>
          <a:p>
            <a:pPr lvl="2" marL="1143000" indent="-227160">
              <a:lnSpc>
                <a:spcPct val="100000"/>
              </a:lnSpc>
              <a:spcBef>
                <a:spcPts val="281"/>
              </a:spcBef>
              <a:buClr>
                <a:srgbClr val="000000"/>
              </a:buClr>
              <a:buFont typeface="Symbol"/>
              <a:buChar char=""/>
            </a:pPr>
            <a:r>
              <a:rPr b="0" lang="en-US" sz="1400" spc="-1" strike="noStrike">
                <a:solidFill>
                  <a:srgbClr val="000000"/>
                </a:solidFill>
                <a:latin typeface="Arial"/>
                <a:ea typeface="DejaVu Sans"/>
              </a:rPr>
              <a:t>What’s this invariant to?</a:t>
            </a:r>
            <a:endParaRPr b="0" lang="en-US" sz="1400" spc="-1" strike="noStrike">
              <a:latin typeface="Arial"/>
            </a:endParaRPr>
          </a:p>
          <a:p>
            <a:pPr lvl="1" marL="743040" indent="-284400">
              <a:lnSpc>
                <a:spcPct val="100000"/>
              </a:lnSpc>
              <a:spcBef>
                <a:spcPts val="400"/>
              </a:spcBef>
              <a:buClr>
                <a:srgbClr val="000000"/>
              </a:buClr>
              <a:buFont typeface="Symbol"/>
              <a:buChar char=""/>
            </a:pPr>
            <a:r>
              <a:rPr b="0" lang="en-US" sz="2000" spc="-1" strike="noStrike">
                <a:solidFill>
                  <a:srgbClr val="000000"/>
                </a:solidFill>
                <a:latin typeface="Arial"/>
                <a:ea typeface="DejaVu Sans"/>
              </a:rPr>
              <a:t>better approaches exist now …</a:t>
            </a:r>
            <a:endParaRPr b="0" lang="en-US" sz="2000" spc="-1" strike="noStrike">
              <a:latin typeface="Arial"/>
            </a:endParaRPr>
          </a:p>
        </p:txBody>
      </p:sp>
      <p:sp>
        <p:nvSpPr>
          <p:cNvPr id="825"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26"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05924DE3-58A0-40D1-81E6-DCD9F72C6DD9}"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CustomShape 1"/>
          <p:cNvSpPr/>
          <p:nvPr/>
        </p:nvSpPr>
        <p:spPr>
          <a:xfrm>
            <a:off x="685800" y="1981080"/>
            <a:ext cx="7770960" cy="1468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Image Feature Extraction </a:t>
            </a:r>
            <a:br/>
            <a:r>
              <a:rPr b="1" lang="en-US" sz="4800" spc="-1" strike="noStrike">
                <a:solidFill>
                  <a:srgbClr val="000000"/>
                </a:solidFill>
                <a:latin typeface="Arial"/>
                <a:ea typeface="DejaVu Sans"/>
              </a:rPr>
              <a:t>SIFT</a:t>
            </a:r>
            <a:endParaRPr b="0" lang="en-US" sz="4800" spc="-1" strike="noStrike">
              <a:latin typeface="Arial"/>
            </a:endParaRPr>
          </a:p>
        </p:txBody>
      </p:sp>
      <p:sp>
        <p:nvSpPr>
          <p:cNvPr id="828" name="CustomShape 2"/>
          <p:cNvSpPr/>
          <p:nvPr/>
        </p:nvSpPr>
        <p:spPr>
          <a:xfrm>
            <a:off x="1371600" y="3733920"/>
            <a:ext cx="6399360" cy="17510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561"/>
              </a:spcBef>
            </a:pPr>
            <a:r>
              <a:rPr b="0" lang="en-US" sz="2800" spc="-1" strike="noStrike">
                <a:solidFill>
                  <a:srgbClr val="000000"/>
                </a:solidFill>
                <a:latin typeface="Arial"/>
                <a:ea typeface="DejaVu Sans"/>
              </a:rPr>
              <a:t>By </a:t>
            </a:r>
            <a:endParaRPr b="0" lang="en-US" sz="2800" spc="-1" strike="noStrike">
              <a:latin typeface="Arial"/>
            </a:endParaRPr>
          </a:p>
          <a:p>
            <a:pPr algn="ctr">
              <a:lnSpc>
                <a:spcPct val="100000"/>
              </a:lnSpc>
              <a:spcBef>
                <a:spcPts val="561"/>
              </a:spcBef>
            </a:pPr>
            <a:r>
              <a:rPr b="0" lang="en-US" sz="2800" spc="-1" strike="noStrike">
                <a:solidFill>
                  <a:srgbClr val="000000"/>
                </a:solidFill>
                <a:latin typeface="Arial"/>
                <a:ea typeface="DejaVu Sans"/>
              </a:rPr>
              <a:t>Elsayed Hemayed</a:t>
            </a:r>
            <a:endParaRPr b="0" lang="en-US" sz="2800" spc="-1" strike="noStrike">
              <a:latin typeface="Arial"/>
            </a:endParaRPr>
          </a:p>
          <a:p>
            <a:pPr algn="ctr">
              <a:lnSpc>
                <a:spcPct val="100000"/>
              </a:lnSpc>
              <a:spcBef>
                <a:spcPts val="561"/>
              </a:spcBef>
            </a:pPr>
            <a:r>
              <a:rPr b="0" lang="en-US" sz="2800" spc="-1" strike="noStrike">
                <a:solidFill>
                  <a:srgbClr val="000000"/>
                </a:solidFill>
                <a:latin typeface="Arial"/>
                <a:ea typeface="DejaVu Sans"/>
              </a:rPr>
              <a:t>Computer Engineering Dept</a:t>
            </a:r>
            <a:endParaRPr b="0" lang="en-US" sz="2800" spc="-1" strike="noStrike">
              <a:latin typeface="Arial"/>
            </a:endParaRPr>
          </a:p>
          <a:p>
            <a:pPr algn="ctr">
              <a:lnSpc>
                <a:spcPct val="100000"/>
              </a:lnSpc>
              <a:spcBef>
                <a:spcPts val="561"/>
              </a:spcBef>
            </a:pPr>
            <a:r>
              <a:rPr b="0" lang="en-US" sz="2800" spc="-1" strike="noStrike">
                <a:solidFill>
                  <a:srgbClr val="000000"/>
                </a:solidFill>
                <a:latin typeface="Arial"/>
                <a:ea typeface="DejaVu Sans"/>
              </a:rPr>
              <a:t>Faculty of Engineering</a:t>
            </a:r>
            <a:endParaRPr b="0" lang="en-US" sz="2800" spc="-1" strike="noStrike">
              <a:latin typeface="Arial"/>
            </a:endParaRPr>
          </a:p>
          <a:p>
            <a:pPr algn="ctr">
              <a:lnSpc>
                <a:spcPct val="100000"/>
              </a:lnSpc>
              <a:spcBef>
                <a:spcPts val="561"/>
              </a:spcBef>
            </a:pPr>
            <a:r>
              <a:rPr b="0" lang="en-US" sz="2800" spc="-1" strike="noStrike">
                <a:solidFill>
                  <a:srgbClr val="000000"/>
                </a:solidFill>
                <a:latin typeface="Arial"/>
                <a:ea typeface="DejaVu Sans"/>
              </a:rPr>
              <a:t>Cairo University, Giza, Egypt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SIFT Background</a:t>
            </a:r>
            <a:endParaRPr b="0" lang="en-US" sz="4400" spc="-1" strike="noStrike">
              <a:latin typeface="Arial"/>
            </a:endParaRPr>
          </a:p>
        </p:txBody>
      </p:sp>
      <p:sp>
        <p:nvSpPr>
          <p:cNvPr id="830" name="CustomShape 2"/>
          <p:cNvSpPr/>
          <p:nvPr/>
        </p:nvSpPr>
        <p:spPr>
          <a:xfrm>
            <a:off x="493200" y="1431360"/>
            <a:ext cx="8192520" cy="43876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641"/>
              </a:spcBef>
              <a:buClr>
                <a:srgbClr val="000000"/>
              </a:buClr>
              <a:buFont typeface="Symbol"/>
              <a:buChar char=""/>
            </a:pPr>
            <a:r>
              <a:rPr b="1" lang="en-US" sz="3200" spc="-1" strike="noStrike">
                <a:solidFill>
                  <a:srgbClr val="000000"/>
                </a:solidFill>
                <a:latin typeface="Arial"/>
                <a:ea typeface="DejaVu Sans"/>
              </a:rPr>
              <a:t>Scale-invariant feature transform</a:t>
            </a:r>
            <a:endParaRPr b="0" lang="en-US" sz="3200" spc="-1" strike="noStrike">
              <a:latin typeface="Arial"/>
            </a:endParaRPr>
          </a:p>
          <a:p>
            <a:pPr lvl="1" marL="743040" indent="-284400">
              <a:lnSpc>
                <a:spcPct val="100000"/>
              </a:lnSpc>
              <a:spcBef>
                <a:spcPts val="561"/>
              </a:spcBef>
              <a:buClr>
                <a:srgbClr val="000000"/>
              </a:buClr>
              <a:buFont typeface="Symbol"/>
              <a:buChar char=""/>
            </a:pPr>
            <a:r>
              <a:rPr b="1" lang="en-US" sz="2800" spc="-1" strike="noStrike">
                <a:solidFill>
                  <a:srgbClr val="000000"/>
                </a:solidFill>
                <a:latin typeface="Arial"/>
                <a:ea typeface="DejaVu Sans"/>
              </a:rPr>
              <a:t>SIFT: </a:t>
            </a:r>
            <a:r>
              <a:rPr b="0" lang="en-US" sz="2800" spc="-1" strike="noStrike">
                <a:solidFill>
                  <a:srgbClr val="000000"/>
                </a:solidFill>
                <a:latin typeface="Arial"/>
                <a:ea typeface="DejaVu Sans"/>
              </a:rPr>
              <a:t>to </a:t>
            </a:r>
            <a:r>
              <a:rPr b="0" lang="en-US" sz="2800" spc="-1" strike="noStrike">
                <a:solidFill>
                  <a:srgbClr val="ff0000"/>
                </a:solidFill>
                <a:latin typeface="Arial"/>
                <a:ea typeface="DejaVu Sans"/>
              </a:rPr>
              <a:t>detect</a:t>
            </a:r>
            <a:r>
              <a:rPr b="0" lang="en-US" sz="2800" spc="-1" strike="noStrike">
                <a:solidFill>
                  <a:srgbClr val="000000"/>
                </a:solidFill>
                <a:latin typeface="Arial"/>
                <a:ea typeface="DejaVu Sans"/>
              </a:rPr>
              <a:t> and </a:t>
            </a:r>
            <a:r>
              <a:rPr b="0" lang="en-US" sz="2800" spc="-1" strike="noStrike">
                <a:solidFill>
                  <a:srgbClr val="ff0000"/>
                </a:solidFill>
                <a:latin typeface="Arial"/>
                <a:ea typeface="DejaVu Sans"/>
              </a:rPr>
              <a:t>describe </a:t>
            </a:r>
            <a:r>
              <a:rPr b="0" lang="en-US" sz="2800" spc="-1" strike="noStrike">
                <a:solidFill>
                  <a:srgbClr val="000000"/>
                </a:solidFill>
                <a:latin typeface="Arial"/>
                <a:ea typeface="DejaVu Sans"/>
              </a:rPr>
              <a:t>local features in an images.</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Proposed by </a:t>
            </a:r>
            <a:r>
              <a:rPr b="0" i="1" lang="en-US" sz="2800" spc="-1" strike="noStrike">
                <a:solidFill>
                  <a:srgbClr val="0070c0"/>
                </a:solidFill>
                <a:latin typeface="Arial"/>
                <a:ea typeface="DejaVu Sans"/>
              </a:rPr>
              <a:t>David Lowe</a:t>
            </a:r>
            <a:r>
              <a:rPr b="0" lang="en-US" sz="2800" spc="-1" strike="noStrike">
                <a:solidFill>
                  <a:srgbClr val="000000"/>
                </a:solidFill>
                <a:latin typeface="Arial"/>
                <a:ea typeface="DejaVu Sans"/>
              </a:rPr>
              <a:t> in ICCV1999.</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Refined in IJCV 2004.</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Cited more than </a:t>
            </a:r>
            <a:r>
              <a:rPr b="0" lang="en-US" sz="2800" spc="-1" strike="noStrike">
                <a:solidFill>
                  <a:srgbClr val="ff0000"/>
                </a:solidFill>
                <a:latin typeface="Arial"/>
                <a:ea typeface="DejaVu Sans"/>
              </a:rPr>
              <a:t>50000</a:t>
            </a:r>
            <a:r>
              <a:rPr b="0" lang="en-US" sz="2800" spc="-1" strike="noStrike">
                <a:solidFill>
                  <a:srgbClr val="000000"/>
                </a:solidFill>
                <a:latin typeface="Arial"/>
                <a:ea typeface="DejaVu Sans"/>
              </a:rPr>
              <a:t> times till now.</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Wildly used in image search, object recognition, video tracking, gesture recognition, </a:t>
            </a:r>
            <a:r>
              <a:rPr b="0" i="1" lang="en-US" sz="2800" spc="-1" strike="noStrike">
                <a:solidFill>
                  <a:srgbClr val="000000"/>
                </a:solidFill>
                <a:latin typeface="Arial"/>
                <a:ea typeface="DejaVu Sans"/>
              </a:rPr>
              <a:t>etc</a:t>
            </a:r>
            <a:r>
              <a:rPr b="0" lang="en-US" sz="2800" spc="-1" strike="noStrike">
                <a:solidFill>
                  <a:srgbClr val="000000"/>
                </a:solidFill>
                <a:latin typeface="Arial"/>
                <a:ea typeface="DejaVu Sans"/>
              </a:rPr>
              <a:t>.</a:t>
            </a:r>
            <a:endParaRPr b="0" lang="en-US" sz="2800" spc="-1" strike="noStrike">
              <a:latin typeface="Arial"/>
            </a:endParaRPr>
          </a:p>
          <a:p>
            <a:pPr>
              <a:lnSpc>
                <a:spcPct val="100000"/>
              </a:lnSpc>
              <a:spcBef>
                <a:spcPts val="641"/>
              </a:spcBef>
            </a:pPr>
            <a:endParaRPr b="0" lang="en-US" sz="2800" spc="-1" strike="noStrike">
              <a:latin typeface="Arial"/>
            </a:endParaRPr>
          </a:p>
        </p:txBody>
      </p:sp>
      <p:sp>
        <p:nvSpPr>
          <p:cNvPr id="831"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32"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4005ECF-DD04-442C-930D-C26C29799E65}"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Why SIFT is so popular?</a:t>
            </a:r>
            <a:endParaRPr b="0" lang="en-US" sz="4400" spc="-1" strike="noStrike">
              <a:latin typeface="Arial"/>
            </a:endParaRPr>
          </a:p>
        </p:txBody>
      </p:sp>
      <p:sp>
        <p:nvSpPr>
          <p:cNvPr id="834"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Desired property of SIFT</a:t>
            </a:r>
            <a:endParaRPr b="0" lang="en-US" sz="32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Invariant to scale change</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Invariant to rotation change</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Invariant to illumination change</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Robust to addition of noise</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Robust to 3D view point</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Highly distinctive for discrimination</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p:txBody>
      </p:sp>
      <p:sp>
        <p:nvSpPr>
          <p:cNvPr id="835"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36"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92AF8E8-B142-43AE-BDCD-905F2BD5236D}"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How to extract SIFT</a:t>
            </a:r>
            <a:endParaRPr b="0" lang="en-US" sz="4400" spc="-1" strike="noStrike">
              <a:latin typeface="Arial"/>
            </a:endParaRPr>
          </a:p>
        </p:txBody>
      </p:sp>
      <p:pic>
        <p:nvPicPr>
          <p:cNvPr id="838" name="Picture 6" descr="http://www.yeodoug.com/resources/dc_french/lincoln_memorial/lincoln_memorial_02.jpg"/>
          <p:cNvPicPr/>
          <p:nvPr/>
        </p:nvPicPr>
        <p:blipFill>
          <a:blip r:embed="rId1"/>
          <a:stretch/>
        </p:blipFill>
        <p:spPr>
          <a:xfrm>
            <a:off x="928800" y="2786040"/>
            <a:ext cx="1726920" cy="1614600"/>
          </a:xfrm>
          <a:prstGeom prst="rect">
            <a:avLst/>
          </a:prstGeom>
          <a:ln>
            <a:noFill/>
          </a:ln>
        </p:spPr>
      </p:pic>
      <p:pic>
        <p:nvPicPr>
          <p:cNvPr id="839" name="Picture 6" descr="http://www.yeodoug.com/resources/dc_french/lincoln_memorial/lincoln_memorial_02.jpg"/>
          <p:cNvPicPr/>
          <p:nvPr/>
        </p:nvPicPr>
        <p:blipFill>
          <a:blip r:embed="rId2"/>
          <a:stretch/>
        </p:blipFill>
        <p:spPr>
          <a:xfrm>
            <a:off x="3772440" y="2786040"/>
            <a:ext cx="1726920" cy="1614600"/>
          </a:xfrm>
          <a:prstGeom prst="rect">
            <a:avLst/>
          </a:prstGeom>
          <a:ln>
            <a:noFill/>
          </a:ln>
        </p:spPr>
      </p:pic>
      <p:pic>
        <p:nvPicPr>
          <p:cNvPr id="840" name="Picture 6" descr="http://www.yeodoug.com/resources/dc_french/lincoln_memorial/lincoln_memorial_02.jpg"/>
          <p:cNvPicPr/>
          <p:nvPr/>
        </p:nvPicPr>
        <p:blipFill>
          <a:blip r:embed="rId3"/>
          <a:stretch/>
        </p:blipFill>
        <p:spPr>
          <a:xfrm>
            <a:off x="6572880" y="2786040"/>
            <a:ext cx="1726920" cy="1614600"/>
          </a:xfrm>
          <a:prstGeom prst="rect">
            <a:avLst/>
          </a:prstGeom>
          <a:ln>
            <a:noFill/>
          </a:ln>
        </p:spPr>
      </p:pic>
      <p:sp>
        <p:nvSpPr>
          <p:cNvPr id="841" name="CustomShape 2"/>
          <p:cNvSpPr/>
          <p:nvPr/>
        </p:nvSpPr>
        <p:spPr>
          <a:xfrm>
            <a:off x="1122120" y="4429080"/>
            <a:ext cx="12830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Test image</a:t>
            </a:r>
            <a:endParaRPr b="0" lang="en-US" sz="1800" spc="-1" strike="noStrike">
              <a:latin typeface="Arial"/>
            </a:endParaRPr>
          </a:p>
        </p:txBody>
      </p:sp>
      <p:sp>
        <p:nvSpPr>
          <p:cNvPr id="842" name="CustomShape 3"/>
          <p:cNvSpPr/>
          <p:nvPr/>
        </p:nvSpPr>
        <p:spPr>
          <a:xfrm>
            <a:off x="3643200" y="4429080"/>
            <a:ext cx="22845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Arial"/>
                <a:ea typeface="DejaVu Sans"/>
              </a:rPr>
              <a:t>Detector</a:t>
            </a:r>
            <a:r>
              <a:rPr b="0" lang="en-US" sz="1800" spc="-1" strike="noStrike">
                <a:solidFill>
                  <a:srgbClr val="000000"/>
                </a:solidFill>
                <a:latin typeface="Arial"/>
                <a:ea typeface="DejaVu Sans"/>
              </a:rPr>
              <a:t>: where are the local features?</a:t>
            </a:r>
            <a:endParaRPr b="0" lang="en-US" sz="1800" spc="-1" strike="noStrike">
              <a:latin typeface="Arial"/>
            </a:endParaRPr>
          </a:p>
        </p:txBody>
      </p:sp>
      <p:sp>
        <p:nvSpPr>
          <p:cNvPr id="843" name="CustomShape 4"/>
          <p:cNvSpPr/>
          <p:nvPr/>
        </p:nvSpPr>
        <p:spPr>
          <a:xfrm>
            <a:off x="6500880" y="4425840"/>
            <a:ext cx="20131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Arial"/>
                <a:ea typeface="DejaVu Sans"/>
              </a:rPr>
              <a:t>Descriptor</a:t>
            </a:r>
            <a:r>
              <a:rPr b="0" lang="en-US" sz="1800" spc="-1" strike="noStrike">
                <a:solidFill>
                  <a:srgbClr val="000000"/>
                </a:solidFill>
                <a:latin typeface="Arial"/>
                <a:ea typeface="DejaVu Sans"/>
              </a:rPr>
              <a:t>: how to describe them?</a:t>
            </a:r>
            <a:endParaRPr b="0" lang="en-US" sz="1800" spc="-1" strike="noStrike">
              <a:latin typeface="Arial"/>
            </a:endParaRPr>
          </a:p>
        </p:txBody>
      </p:sp>
      <p:sp>
        <p:nvSpPr>
          <p:cNvPr id="844" name="CustomShape 5"/>
          <p:cNvSpPr/>
          <p:nvPr/>
        </p:nvSpPr>
        <p:spPr>
          <a:xfrm>
            <a:off x="2714760" y="3357720"/>
            <a:ext cx="977040" cy="483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845" name="CustomShape 6"/>
          <p:cNvSpPr/>
          <p:nvPr/>
        </p:nvSpPr>
        <p:spPr>
          <a:xfrm>
            <a:off x="5549760" y="3357720"/>
            <a:ext cx="977040" cy="483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846" name="CustomShape 7"/>
          <p:cNvSpPr/>
          <p:nvPr/>
        </p:nvSpPr>
        <p:spPr>
          <a:xfrm>
            <a:off x="4214880" y="4000680"/>
            <a:ext cx="84960" cy="849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847" name="CustomShape 8"/>
          <p:cNvSpPr/>
          <p:nvPr/>
        </p:nvSpPr>
        <p:spPr>
          <a:xfrm>
            <a:off x="4599360" y="2986560"/>
            <a:ext cx="84960" cy="849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848" name="CustomShape 9"/>
          <p:cNvSpPr/>
          <p:nvPr/>
        </p:nvSpPr>
        <p:spPr>
          <a:xfrm>
            <a:off x="4842720" y="4000680"/>
            <a:ext cx="84960" cy="849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849" name="CustomShape 10"/>
          <p:cNvSpPr/>
          <p:nvPr/>
        </p:nvSpPr>
        <p:spPr>
          <a:xfrm>
            <a:off x="7015320" y="4014000"/>
            <a:ext cx="84960" cy="849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850" name="CustomShape 11"/>
          <p:cNvSpPr/>
          <p:nvPr/>
        </p:nvSpPr>
        <p:spPr>
          <a:xfrm>
            <a:off x="7399800" y="3000240"/>
            <a:ext cx="84960" cy="849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851" name="CustomShape 12"/>
          <p:cNvSpPr/>
          <p:nvPr/>
        </p:nvSpPr>
        <p:spPr>
          <a:xfrm>
            <a:off x="7643160" y="4014000"/>
            <a:ext cx="84960" cy="849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852" name="CustomShape 13"/>
          <p:cNvSpPr/>
          <p:nvPr/>
        </p:nvSpPr>
        <p:spPr>
          <a:xfrm rot="20050800">
            <a:off x="7322040" y="2913480"/>
            <a:ext cx="250560" cy="250560"/>
          </a:xfrm>
          <a:prstGeom prst="rect">
            <a:avLst/>
          </a:prstGeom>
          <a:no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853" name="CustomShape 14"/>
          <p:cNvSpPr/>
          <p:nvPr/>
        </p:nvSpPr>
        <p:spPr>
          <a:xfrm rot="1410600">
            <a:off x="7390440" y="3771360"/>
            <a:ext cx="574560" cy="574560"/>
          </a:xfrm>
          <a:prstGeom prst="rect">
            <a:avLst/>
          </a:prstGeom>
          <a:no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854" name="CustomShape 15"/>
          <p:cNvSpPr/>
          <p:nvPr/>
        </p:nvSpPr>
        <p:spPr>
          <a:xfrm rot="20962800">
            <a:off x="6841800" y="3849480"/>
            <a:ext cx="430560" cy="430560"/>
          </a:xfrm>
          <a:prstGeom prst="rect">
            <a:avLst/>
          </a:prstGeom>
          <a:no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855" name="CustomShape 16"/>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56" name="CustomShape 17"/>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EBBD962C-00D4-4567-B8EE-F608B3C3BD28}"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400" spc="-1" strike="noStrike">
                <a:solidFill>
                  <a:srgbClr val="000000"/>
                </a:solidFill>
                <a:latin typeface="Arial"/>
                <a:ea typeface="DejaVu Sans"/>
              </a:rPr>
              <a:t>SIFT  Algorithm  Steps</a:t>
            </a:r>
            <a:endParaRPr b="0" lang="en-US" sz="4400" spc="-1" strike="noStrike">
              <a:latin typeface="Arial"/>
            </a:endParaRPr>
          </a:p>
        </p:txBody>
      </p:sp>
      <p:sp>
        <p:nvSpPr>
          <p:cNvPr id="858"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641"/>
              </a:spcBef>
              <a:buClr>
                <a:srgbClr val="ff0000"/>
              </a:buClr>
              <a:buFont typeface="Symbol"/>
              <a:buChar char=""/>
            </a:pPr>
            <a:r>
              <a:rPr b="1" lang="en-US" sz="3200" spc="-1" strike="noStrike">
                <a:solidFill>
                  <a:srgbClr val="ff0000"/>
                </a:solidFill>
                <a:latin typeface="Arial"/>
                <a:ea typeface="DejaVu Sans"/>
              </a:rPr>
              <a:t>Step 1</a:t>
            </a:r>
            <a:r>
              <a:rPr b="0" lang="en-US" sz="3200" spc="-1" strike="noStrike">
                <a:solidFill>
                  <a:srgbClr val="000000"/>
                </a:solidFill>
                <a:latin typeface="Arial"/>
                <a:ea typeface="DejaVu Sans"/>
              </a:rPr>
              <a:t>: Constructing a scale space</a:t>
            </a:r>
            <a:endParaRPr b="0" lang="en-US" sz="3200" spc="-1" strike="noStrike">
              <a:latin typeface="Arial"/>
            </a:endParaRPr>
          </a:p>
          <a:p>
            <a:pPr marL="343080" indent="-341640">
              <a:lnSpc>
                <a:spcPct val="100000"/>
              </a:lnSpc>
              <a:spcBef>
                <a:spcPts val="641"/>
              </a:spcBef>
              <a:buClr>
                <a:srgbClr val="ff0000"/>
              </a:buClr>
              <a:buFont typeface="Symbol"/>
              <a:buChar char=""/>
            </a:pPr>
            <a:r>
              <a:rPr b="1" lang="en-US" sz="3200" spc="-1" strike="noStrike">
                <a:solidFill>
                  <a:srgbClr val="ff0000"/>
                </a:solidFill>
                <a:latin typeface="Arial"/>
                <a:ea typeface="DejaVu Sans"/>
              </a:rPr>
              <a:t>Step 2</a:t>
            </a:r>
            <a:r>
              <a:rPr b="0" lang="en-US" sz="3200" spc="-1" strike="noStrike">
                <a:solidFill>
                  <a:srgbClr val="000000"/>
                </a:solidFill>
                <a:latin typeface="Arial"/>
                <a:ea typeface="DejaVu Sans"/>
              </a:rPr>
              <a:t>: Laplacian of Gaussian approximation</a:t>
            </a:r>
            <a:endParaRPr b="0" lang="en-US" sz="3200" spc="-1" strike="noStrike">
              <a:latin typeface="Arial"/>
            </a:endParaRPr>
          </a:p>
          <a:p>
            <a:pPr marL="343080" indent="-341640">
              <a:lnSpc>
                <a:spcPct val="100000"/>
              </a:lnSpc>
              <a:spcBef>
                <a:spcPts val="641"/>
              </a:spcBef>
              <a:buClr>
                <a:srgbClr val="ff0000"/>
              </a:buClr>
              <a:buFont typeface="Symbol"/>
              <a:buChar char=""/>
            </a:pPr>
            <a:r>
              <a:rPr b="1" lang="en-US" sz="3200" spc="-1" strike="noStrike">
                <a:solidFill>
                  <a:srgbClr val="ff0000"/>
                </a:solidFill>
                <a:latin typeface="Arial"/>
                <a:ea typeface="DejaVu Sans"/>
              </a:rPr>
              <a:t>Step 3</a:t>
            </a:r>
            <a:r>
              <a:rPr b="0" lang="en-US" sz="3200" spc="-1" strike="noStrike">
                <a:solidFill>
                  <a:srgbClr val="000000"/>
                </a:solidFill>
                <a:latin typeface="Arial"/>
                <a:ea typeface="DejaVu Sans"/>
              </a:rPr>
              <a:t>: Finding Key points</a:t>
            </a:r>
            <a:endParaRPr b="0" lang="en-US" sz="3200" spc="-1" strike="noStrike">
              <a:latin typeface="Arial"/>
            </a:endParaRPr>
          </a:p>
          <a:p>
            <a:pPr marL="343080" indent="-341640">
              <a:lnSpc>
                <a:spcPct val="100000"/>
              </a:lnSpc>
              <a:spcBef>
                <a:spcPts val="641"/>
              </a:spcBef>
              <a:buClr>
                <a:srgbClr val="ff0000"/>
              </a:buClr>
              <a:buFont typeface="Symbol"/>
              <a:buChar char=""/>
            </a:pPr>
            <a:r>
              <a:rPr b="1" lang="en-US" sz="3200" spc="-1" strike="noStrike">
                <a:solidFill>
                  <a:srgbClr val="ff0000"/>
                </a:solidFill>
                <a:latin typeface="Arial"/>
                <a:ea typeface="DejaVu Sans"/>
              </a:rPr>
              <a:t>Step 4</a:t>
            </a:r>
            <a:r>
              <a:rPr b="0" lang="en-US" sz="3200" spc="-1" strike="noStrike">
                <a:solidFill>
                  <a:srgbClr val="000000"/>
                </a:solidFill>
                <a:latin typeface="Arial"/>
                <a:ea typeface="DejaVu Sans"/>
              </a:rPr>
              <a:t>: Eliminate edges and low contrast regions</a:t>
            </a:r>
            <a:endParaRPr b="0" lang="en-US" sz="3200" spc="-1" strike="noStrike">
              <a:latin typeface="Arial"/>
            </a:endParaRPr>
          </a:p>
          <a:p>
            <a:pPr marL="343080" indent="-341640">
              <a:lnSpc>
                <a:spcPct val="100000"/>
              </a:lnSpc>
              <a:spcBef>
                <a:spcPts val="641"/>
              </a:spcBef>
              <a:buClr>
                <a:srgbClr val="ff0000"/>
              </a:buClr>
              <a:buFont typeface="Symbol"/>
              <a:buChar char=""/>
            </a:pPr>
            <a:r>
              <a:rPr b="1" lang="en-US" sz="3200" spc="-1" strike="noStrike">
                <a:solidFill>
                  <a:srgbClr val="ff0000"/>
                </a:solidFill>
                <a:latin typeface="Arial"/>
                <a:ea typeface="DejaVu Sans"/>
              </a:rPr>
              <a:t>Step 5</a:t>
            </a:r>
            <a:r>
              <a:rPr b="0" lang="en-US" sz="3200" spc="-1" strike="noStrike">
                <a:solidFill>
                  <a:srgbClr val="000000"/>
                </a:solidFill>
                <a:latin typeface="Arial"/>
                <a:ea typeface="DejaVu Sans"/>
              </a:rPr>
              <a:t>: Assign an orientation to the key points</a:t>
            </a:r>
            <a:endParaRPr b="0" lang="en-US" sz="3200" spc="-1" strike="noStrike">
              <a:latin typeface="Arial"/>
            </a:endParaRPr>
          </a:p>
          <a:p>
            <a:pPr marL="343080" indent="-341640">
              <a:lnSpc>
                <a:spcPct val="100000"/>
              </a:lnSpc>
              <a:spcBef>
                <a:spcPts val="641"/>
              </a:spcBef>
              <a:buClr>
                <a:srgbClr val="ff0000"/>
              </a:buClr>
              <a:buFont typeface="Symbol"/>
              <a:buChar char=""/>
            </a:pPr>
            <a:r>
              <a:rPr b="1" lang="en-US" sz="3200" spc="-1" strike="noStrike">
                <a:solidFill>
                  <a:srgbClr val="ff0000"/>
                </a:solidFill>
                <a:latin typeface="Arial"/>
                <a:ea typeface="DejaVu Sans"/>
              </a:rPr>
              <a:t>Step 6</a:t>
            </a:r>
            <a:r>
              <a:rPr b="0" lang="en-US" sz="3200" spc="-1" strike="noStrike">
                <a:solidFill>
                  <a:srgbClr val="000000"/>
                </a:solidFill>
                <a:latin typeface="Arial"/>
                <a:ea typeface="DejaVu Sans"/>
              </a:rPr>
              <a:t>: Generate SIFT features</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859"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C9A7A8F9-2DA5-4F2B-ADF8-ACECF6AFF64D}"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CustomShape 1"/>
          <p:cNvSpPr/>
          <p:nvPr/>
        </p:nvSpPr>
        <p:spPr>
          <a:xfrm>
            <a:off x="762120" y="270000"/>
            <a:ext cx="807588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br/>
            <a:r>
              <a:rPr b="1" lang="en-US" sz="3200" spc="-1" strike="noStrike">
                <a:solidFill>
                  <a:srgbClr val="000000"/>
                </a:solidFill>
                <a:latin typeface="Arial"/>
                <a:ea typeface="DejaVu Sans"/>
              </a:rPr>
              <a:t>Step 1: Constructing a scale space</a:t>
            </a:r>
            <a:br/>
            <a:endParaRPr b="0" lang="en-US" sz="3200" spc="-1" strike="noStrike">
              <a:latin typeface="Arial"/>
            </a:endParaRPr>
          </a:p>
        </p:txBody>
      </p:sp>
      <p:sp>
        <p:nvSpPr>
          <p:cNvPr id="861" name="CustomShape 2"/>
          <p:cNvSpPr/>
          <p:nvPr/>
        </p:nvSpPr>
        <p:spPr>
          <a:xfrm>
            <a:off x="762120" y="1447920"/>
            <a:ext cx="8151840" cy="51800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641"/>
              </a:spcBef>
            </a:pPr>
            <a:endParaRPr b="0" lang="en-US" sz="1800" spc="-1" strike="noStrike">
              <a:latin typeface="Arial"/>
            </a:endParaRPr>
          </a:p>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To create a scale space, you take the </a:t>
            </a:r>
            <a:r>
              <a:rPr b="0" lang="en-US" sz="3200" spc="-1" strike="noStrike" u="sng">
                <a:solidFill>
                  <a:srgbClr val="000000"/>
                </a:solidFill>
                <a:uFillTx/>
                <a:latin typeface="Arial"/>
                <a:ea typeface="DejaVu Sans"/>
              </a:rPr>
              <a:t>original image </a:t>
            </a:r>
            <a:r>
              <a:rPr b="0" lang="en-US" sz="3200" spc="-1" strike="noStrike">
                <a:solidFill>
                  <a:srgbClr val="000000"/>
                </a:solidFill>
                <a:latin typeface="Arial"/>
                <a:ea typeface="DejaVu Sans"/>
              </a:rPr>
              <a:t>and generate progressively </a:t>
            </a:r>
            <a:r>
              <a:rPr b="0" lang="en-US" sz="3200" spc="-1" strike="noStrike" u="sng">
                <a:solidFill>
                  <a:srgbClr val="000000"/>
                </a:solidFill>
                <a:uFillTx/>
                <a:latin typeface="Arial"/>
                <a:ea typeface="DejaVu Sans"/>
              </a:rPr>
              <a:t>blurred out</a:t>
            </a:r>
            <a:r>
              <a:rPr b="0" lang="en-US" sz="3200" spc="-1" strike="noStrike">
                <a:solidFill>
                  <a:srgbClr val="000000"/>
                </a:solidFill>
                <a:latin typeface="Arial"/>
                <a:ea typeface="DejaVu Sans"/>
              </a:rPr>
              <a:t> by using </a:t>
            </a:r>
            <a:r>
              <a:rPr b="0" lang="en-US" sz="3200" spc="-1" strike="noStrike" u="sng">
                <a:solidFill>
                  <a:srgbClr val="000000"/>
                </a:solidFill>
                <a:uFillTx/>
                <a:latin typeface="Arial"/>
                <a:ea typeface="DejaVu Sans"/>
              </a:rPr>
              <a:t>Gaussian Blur.</a:t>
            </a:r>
            <a:r>
              <a:rPr b="0" lang="en-US" sz="3200" spc="-1" strike="noStrike">
                <a:solidFill>
                  <a:srgbClr val="000000"/>
                </a:solidFill>
                <a:latin typeface="Arial"/>
                <a:ea typeface="DejaVu Sans"/>
              </a:rPr>
              <a:t> To Focus on certain objects, get rid of other objects in the scene. </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862"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63"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F1D3E0A6-9825-4D4D-948E-B029F5C348C8}"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CustomShape 1"/>
          <p:cNvSpPr/>
          <p:nvPr/>
        </p:nvSpPr>
        <p:spPr>
          <a:xfrm>
            <a:off x="762120" y="270000"/>
            <a:ext cx="8075880" cy="795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u="sng">
                <a:solidFill>
                  <a:srgbClr val="000000"/>
                </a:solidFill>
                <a:uFillTx/>
                <a:latin typeface="Arial"/>
                <a:ea typeface="DejaVu Sans"/>
              </a:rPr>
              <a:t>Gaussian Blur</a:t>
            </a:r>
            <a:endParaRPr b="0" lang="en-US" sz="4400" spc="-1" strike="noStrike">
              <a:latin typeface="Arial"/>
            </a:endParaRPr>
          </a:p>
        </p:txBody>
      </p:sp>
      <p:sp>
        <p:nvSpPr>
          <p:cNvPr id="865" name="CustomShape 2"/>
          <p:cNvSpPr/>
          <p:nvPr/>
        </p:nvSpPr>
        <p:spPr>
          <a:xfrm>
            <a:off x="762120" y="1596960"/>
            <a:ext cx="8075880" cy="4295880"/>
          </a:xfrm>
          <a:prstGeom prst="rect">
            <a:avLst/>
          </a:prstGeom>
          <a:noFill/>
          <a:ln>
            <a:noFill/>
          </a:ln>
        </p:spPr>
        <p:style>
          <a:lnRef idx="0"/>
          <a:fillRef idx="0"/>
          <a:effectRef idx="0"/>
          <a:fontRef idx="minor"/>
        </p:style>
        <p:txBody>
          <a:bodyPr lIns="90000" rIns="90000" tIns="45000" bIns="45000">
            <a:normAutofit fontScale="78000"/>
          </a:bodyPr>
          <a:p>
            <a:pPr>
              <a:lnSpc>
                <a:spcPct val="100000"/>
              </a:lnSpc>
              <a:spcBef>
                <a:spcPts val="641"/>
              </a:spcBef>
            </a:pPr>
            <a:endParaRPr b="0" lang="en-US" sz="1800" spc="-1" strike="noStrike">
              <a:latin typeface="Arial"/>
            </a:endParaRPr>
          </a:p>
          <a:p>
            <a:pPr>
              <a:lnSpc>
                <a:spcPct val="100000"/>
              </a:lnSpc>
              <a:spcBef>
                <a:spcPts val="641"/>
              </a:spcBef>
            </a:pPr>
            <a:r>
              <a:rPr b="0" lang="en-US" sz="3200" spc="-1" strike="noStrike">
                <a:solidFill>
                  <a:srgbClr val="000000"/>
                </a:solidFill>
                <a:latin typeface="Arial"/>
                <a:ea typeface="DejaVu Sans"/>
              </a:rPr>
              <a:t>The symbols:</a:t>
            </a:r>
            <a:endParaRPr b="0" lang="en-US" sz="3200" spc="-1" strike="noStrike">
              <a:latin typeface="Arial"/>
            </a:endParaRPr>
          </a:p>
          <a:p>
            <a:pPr marL="343080" indent="-341640">
              <a:lnSpc>
                <a:spcPct val="100000"/>
              </a:lnSpc>
              <a:spcBef>
                <a:spcPts val="641"/>
              </a:spcBef>
              <a:buClr>
                <a:srgbClr val="000000"/>
              </a:buClr>
              <a:buFont typeface="Arial"/>
              <a:buChar char="•"/>
            </a:pPr>
            <a:r>
              <a:rPr b="0" lang="en-US" sz="3200" spc="-1" strike="noStrike">
                <a:solidFill>
                  <a:srgbClr val="000000"/>
                </a:solidFill>
                <a:latin typeface="Arial"/>
                <a:ea typeface="DejaVu Sans"/>
              </a:rPr>
              <a:t>L is a blurred image</a:t>
            </a:r>
            <a:endParaRPr b="0" lang="en-US" sz="3200" spc="-1" strike="noStrike">
              <a:latin typeface="Arial"/>
            </a:endParaRPr>
          </a:p>
          <a:p>
            <a:pPr marL="343080" indent="-341640">
              <a:lnSpc>
                <a:spcPct val="100000"/>
              </a:lnSpc>
              <a:spcBef>
                <a:spcPts val="641"/>
              </a:spcBef>
              <a:buClr>
                <a:srgbClr val="000000"/>
              </a:buClr>
              <a:buFont typeface="Arial"/>
              <a:buChar char="•"/>
            </a:pPr>
            <a:r>
              <a:rPr b="0" lang="en-US" sz="3200" spc="-1" strike="noStrike">
                <a:solidFill>
                  <a:srgbClr val="000000"/>
                </a:solidFill>
                <a:latin typeface="Arial"/>
                <a:ea typeface="DejaVu Sans"/>
              </a:rPr>
              <a:t>G is the Gaussian Blur operator</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1640">
              <a:lnSpc>
                <a:spcPct val="100000"/>
              </a:lnSpc>
              <a:spcBef>
                <a:spcPts val="641"/>
              </a:spcBef>
              <a:buClr>
                <a:srgbClr val="000000"/>
              </a:buClr>
              <a:buFont typeface="Arial"/>
              <a:buChar char="•"/>
            </a:pPr>
            <a:r>
              <a:rPr b="0" lang="en-US" sz="3200" spc="-1" strike="noStrike">
                <a:solidFill>
                  <a:srgbClr val="000000"/>
                </a:solidFill>
                <a:latin typeface="Arial"/>
                <a:ea typeface="DejaVu Sans"/>
              </a:rPr>
              <a:t>I is an image</a:t>
            </a:r>
            <a:endParaRPr b="0" lang="en-US" sz="3200" spc="-1" strike="noStrike">
              <a:latin typeface="Arial"/>
            </a:endParaRPr>
          </a:p>
          <a:p>
            <a:pPr marL="343080" indent="-341640">
              <a:lnSpc>
                <a:spcPct val="100000"/>
              </a:lnSpc>
              <a:spcBef>
                <a:spcPts val="641"/>
              </a:spcBef>
              <a:buClr>
                <a:srgbClr val="000000"/>
              </a:buClr>
              <a:buFont typeface="Arial"/>
              <a:buChar char="•"/>
            </a:pPr>
            <a:r>
              <a:rPr b="0" lang="en-US" sz="3200" spc="-1" strike="noStrike">
                <a:solidFill>
                  <a:srgbClr val="000000"/>
                </a:solidFill>
                <a:latin typeface="Arial"/>
                <a:ea typeface="DejaVu Sans"/>
              </a:rPr>
              <a:t>x,y are the location coordinates</a:t>
            </a:r>
            <a:endParaRPr b="0" lang="en-US" sz="3200" spc="-1" strike="noStrike">
              <a:latin typeface="Arial"/>
            </a:endParaRPr>
          </a:p>
          <a:p>
            <a:pPr marL="343080" indent="-341640">
              <a:lnSpc>
                <a:spcPct val="100000"/>
              </a:lnSpc>
              <a:spcBef>
                <a:spcPts val="641"/>
              </a:spcBef>
              <a:buClr>
                <a:srgbClr val="000000"/>
              </a:buClr>
              <a:buFont typeface="Arial"/>
              <a:buChar char="•"/>
            </a:pPr>
            <a:r>
              <a:rPr b="0" lang="en-US" sz="3200" spc="-1" strike="noStrike">
                <a:solidFill>
                  <a:srgbClr val="000000"/>
                </a:solidFill>
                <a:latin typeface="Arial"/>
                <a:ea typeface="DejaVu Sans"/>
              </a:rPr>
              <a:t>σ is the “scale” parameter. Think of it as the amount of blur. Greater the value, greater the blur.</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p:txBody>
      </p:sp>
      <p:pic>
        <p:nvPicPr>
          <p:cNvPr id="866" name="Picture 2" descr=""/>
          <p:cNvPicPr/>
          <p:nvPr/>
        </p:nvPicPr>
        <p:blipFill>
          <a:blip r:embed="rId1"/>
          <a:stretch/>
        </p:blipFill>
        <p:spPr>
          <a:xfrm>
            <a:off x="1905120" y="1475280"/>
            <a:ext cx="5637240" cy="608040"/>
          </a:xfrm>
          <a:prstGeom prst="rect">
            <a:avLst/>
          </a:prstGeom>
          <a:ln>
            <a:noFill/>
          </a:ln>
        </p:spPr>
      </p:pic>
      <p:pic>
        <p:nvPicPr>
          <p:cNvPr id="867" name="Picture 3" descr=""/>
          <p:cNvPicPr/>
          <p:nvPr/>
        </p:nvPicPr>
        <p:blipFill>
          <a:blip r:embed="rId2"/>
          <a:stretch/>
        </p:blipFill>
        <p:spPr>
          <a:xfrm>
            <a:off x="3809880" y="3524400"/>
            <a:ext cx="4208760" cy="836640"/>
          </a:xfrm>
          <a:prstGeom prst="rect">
            <a:avLst/>
          </a:prstGeom>
          <a:ln>
            <a:noFill/>
          </a:ln>
        </p:spPr>
      </p:pic>
      <p:sp>
        <p:nvSpPr>
          <p:cNvPr id="868"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69"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A17D333-695E-434C-920E-AD5A18922EA1}" type="slidenum">
              <a:rPr b="0" lang="en-US" sz="1400" spc="-1" strike="noStrike">
                <a:solidFill>
                  <a:srgbClr val="000000"/>
                </a:solidFill>
                <a:latin typeface="Arial"/>
                <a:ea typeface="DejaVu Sans"/>
              </a:rPr>
              <a:t>67</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CustomShape 1"/>
          <p:cNvSpPr/>
          <p:nvPr/>
        </p:nvSpPr>
        <p:spPr>
          <a:xfrm>
            <a:off x="596880" y="7920"/>
            <a:ext cx="807588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2000" spc="-1" strike="noStrike">
                <a:solidFill>
                  <a:srgbClr val="000000"/>
                </a:solidFill>
                <a:latin typeface="Arial"/>
                <a:ea typeface="DejaVu Sans"/>
              </a:rPr>
              <a:t>Here’s an example:</a:t>
            </a:r>
            <a:endParaRPr b="0" lang="en-US" sz="2000" spc="-1" strike="noStrike">
              <a:latin typeface="Arial"/>
            </a:endParaRPr>
          </a:p>
        </p:txBody>
      </p:sp>
      <p:sp>
        <p:nvSpPr>
          <p:cNvPr id="871" name="CustomShape 2"/>
          <p:cNvSpPr/>
          <p:nvPr/>
        </p:nvSpPr>
        <p:spPr>
          <a:xfrm>
            <a:off x="762120" y="1596960"/>
            <a:ext cx="8075880" cy="60976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marL="343080" indent="-341640">
              <a:lnSpc>
                <a:spcPct val="100000"/>
              </a:lnSpc>
              <a:spcBef>
                <a:spcPts val="400"/>
              </a:spcBef>
              <a:buClr>
                <a:srgbClr val="000000"/>
              </a:buClr>
              <a:buFont typeface="Symbol"/>
              <a:buChar char=""/>
            </a:pPr>
            <a:endParaRPr b="0" lang="en-US" sz="1800" spc="-1" strike="noStrike">
              <a:latin typeface="Arial"/>
            </a:endParaRPr>
          </a:p>
          <a:p>
            <a:pPr marL="343080" indent="-341640">
              <a:lnSpc>
                <a:spcPct val="100000"/>
              </a:lnSpc>
              <a:spcBef>
                <a:spcPts val="400"/>
              </a:spcBef>
              <a:buClr>
                <a:srgbClr val="000000"/>
              </a:buClr>
              <a:buFont typeface="Symbol"/>
              <a:buChar char=""/>
            </a:pPr>
            <a:endParaRPr b="0" lang="en-US" sz="1800" spc="-1" strike="noStrike">
              <a:latin typeface="Arial"/>
            </a:endParaRPr>
          </a:p>
          <a:p>
            <a:pPr marL="343080" indent="-341640">
              <a:lnSpc>
                <a:spcPct val="100000"/>
              </a:lnSpc>
              <a:spcBef>
                <a:spcPts val="400"/>
              </a:spcBef>
              <a:buClr>
                <a:srgbClr val="000000"/>
              </a:buClr>
              <a:buFont typeface="Symbol"/>
              <a:buChar char=""/>
            </a:pPr>
            <a:endParaRPr b="0" lang="en-US" sz="1800" spc="-1" strike="noStrike">
              <a:latin typeface="Arial"/>
            </a:endParaRPr>
          </a:p>
          <a:p>
            <a:pPr marL="343080" indent="-341640">
              <a:lnSpc>
                <a:spcPct val="100000"/>
              </a:lnSpc>
              <a:spcBef>
                <a:spcPts val="400"/>
              </a:spcBef>
              <a:buClr>
                <a:srgbClr val="000000"/>
              </a:buClr>
              <a:buFont typeface="Symbol"/>
              <a:buChar char=""/>
            </a:pPr>
            <a:endParaRPr b="0" lang="en-US" sz="1800" spc="-1" strike="noStrike">
              <a:latin typeface="Arial"/>
            </a:endParaRPr>
          </a:p>
          <a:p>
            <a:pPr marL="343080" indent="-341640">
              <a:lnSpc>
                <a:spcPct val="100000"/>
              </a:lnSpc>
              <a:spcBef>
                <a:spcPts val="400"/>
              </a:spcBef>
              <a:buClr>
                <a:srgbClr val="000000"/>
              </a:buClr>
              <a:buFont typeface="Symbol"/>
              <a:buChar char=""/>
            </a:pPr>
            <a:endParaRPr b="0" lang="en-US" sz="1800" spc="-1" strike="noStrike">
              <a:latin typeface="Arial"/>
            </a:endParaRPr>
          </a:p>
          <a:p>
            <a:pPr marL="343080" indent="-341640">
              <a:lnSpc>
                <a:spcPct val="100000"/>
              </a:lnSpc>
              <a:spcBef>
                <a:spcPts val="400"/>
              </a:spcBef>
              <a:buClr>
                <a:srgbClr val="000000"/>
              </a:buClr>
              <a:buFont typeface="Symbol"/>
              <a:buChar char=""/>
            </a:pPr>
            <a:r>
              <a:rPr b="0" lang="en-US" sz="2000" spc="-1" strike="noStrike">
                <a:solidFill>
                  <a:srgbClr val="000000"/>
                </a:solidFill>
                <a:latin typeface="Arial"/>
                <a:ea typeface="DejaVu Sans"/>
              </a:rPr>
              <a:t>Look at how the cat’s helmet loses detail. So do it’s whiskers.</a:t>
            </a:r>
            <a:endParaRPr b="0" lang="en-US" sz="2000" spc="-1" strike="noStrike">
              <a:latin typeface="Arial"/>
            </a:endParaRPr>
          </a:p>
          <a:p>
            <a:pPr>
              <a:lnSpc>
                <a:spcPct val="100000"/>
              </a:lnSpc>
              <a:spcBef>
                <a:spcPts val="641"/>
              </a:spcBef>
            </a:pPr>
            <a:endParaRPr b="0" lang="en-US" sz="2000" spc="-1" strike="noStrike">
              <a:latin typeface="Arial"/>
            </a:endParaRPr>
          </a:p>
        </p:txBody>
      </p:sp>
      <p:pic>
        <p:nvPicPr>
          <p:cNvPr id="872" name="Picture 2" descr=""/>
          <p:cNvPicPr/>
          <p:nvPr/>
        </p:nvPicPr>
        <p:blipFill>
          <a:blip r:embed="rId1"/>
          <a:stretch/>
        </p:blipFill>
        <p:spPr>
          <a:xfrm>
            <a:off x="2514600" y="685800"/>
            <a:ext cx="4241880" cy="5408640"/>
          </a:xfrm>
          <a:prstGeom prst="rect">
            <a:avLst/>
          </a:prstGeom>
          <a:ln>
            <a:noFill/>
          </a:ln>
        </p:spPr>
      </p:pic>
      <p:sp>
        <p:nvSpPr>
          <p:cNvPr id="873"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0B2ACF0-3C45-40B2-A606-C26CD5C1E82D}" type="slidenum">
              <a:rPr b="0" lang="en-US" sz="1400" spc="-1" strike="noStrike">
                <a:solidFill>
                  <a:srgbClr val="000000"/>
                </a:solidFill>
                <a:latin typeface="Arial"/>
                <a:ea typeface="DejaVu Sans"/>
              </a:rPr>
              <a:t>67</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CustomShape 1"/>
          <p:cNvSpPr/>
          <p:nvPr/>
        </p:nvSpPr>
        <p:spPr>
          <a:xfrm>
            <a:off x="762120" y="270000"/>
            <a:ext cx="8075880" cy="1141560"/>
          </a:xfrm>
          <a:prstGeom prst="rect">
            <a:avLst/>
          </a:prstGeom>
          <a:noFill/>
          <a:ln>
            <a:noFill/>
          </a:ln>
        </p:spPr>
        <p:style>
          <a:lnRef idx="0"/>
          <a:fillRef idx="0"/>
          <a:effectRef idx="0"/>
          <a:fontRef idx="minor"/>
        </p:style>
      </p:sp>
      <p:sp>
        <p:nvSpPr>
          <p:cNvPr id="875" name="CustomShape 2"/>
          <p:cNvSpPr/>
          <p:nvPr/>
        </p:nvSpPr>
        <p:spPr>
          <a:xfrm>
            <a:off x="762120" y="1596960"/>
            <a:ext cx="8075880" cy="42958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SIFT takes scale spaces to the next level.</a:t>
            </a:r>
            <a:endParaRPr b="0" lang="en-US" sz="3200" spc="-1" strike="noStrike">
              <a:latin typeface="Arial"/>
            </a:endParaRPr>
          </a:p>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Resize the original image to half size. And you generate blurred out images again. And you keep repeating.</a:t>
            </a:r>
            <a:endParaRPr b="0" lang="en-US" sz="3200" spc="-1" strike="noStrike">
              <a:latin typeface="Arial"/>
            </a:endParaRPr>
          </a:p>
        </p:txBody>
      </p:sp>
      <p:sp>
        <p:nvSpPr>
          <p:cNvPr id="876"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77"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50ACFF5-149C-41F3-AEF3-328AF0B205AA}" type="slidenum">
              <a:rPr b="0" lang="en-US" sz="1400" spc="-1" strike="noStrike">
                <a:solidFill>
                  <a:srgbClr val="000000"/>
                </a:solidFill>
                <a:latin typeface="Arial"/>
                <a:ea typeface="DejaVu Sans"/>
              </a:rPr>
              <a:t>67</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Advantages of local features</a:t>
            </a:r>
            <a:endParaRPr b="0" lang="en-US" sz="4400" spc="-1" strike="noStrike">
              <a:latin typeface="Arial"/>
            </a:endParaRPr>
          </a:p>
        </p:txBody>
      </p:sp>
      <p:sp>
        <p:nvSpPr>
          <p:cNvPr id="194" name="CustomShape 2"/>
          <p:cNvSpPr/>
          <p:nvPr/>
        </p:nvSpPr>
        <p:spPr>
          <a:xfrm>
            <a:off x="457200" y="144792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561"/>
              </a:spcBef>
              <a:buClr>
                <a:srgbClr val="000000"/>
              </a:buClr>
              <a:buFont typeface="Symbol"/>
              <a:buChar char=""/>
            </a:pPr>
            <a:r>
              <a:rPr b="0" lang="en-US" sz="2800" spc="-1" strike="noStrike">
                <a:solidFill>
                  <a:srgbClr val="000000"/>
                </a:solidFill>
                <a:latin typeface="Arial"/>
                <a:ea typeface="DejaVu Sans"/>
              </a:rPr>
              <a:t>Locality </a:t>
            </a:r>
            <a:endParaRPr b="0" lang="en-US" sz="28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features are local, so robust to occlusion and clutter</a:t>
            </a:r>
            <a:endParaRPr b="0" lang="en-US" sz="2400" spc="-1" strike="noStrike">
              <a:latin typeface="Arial"/>
            </a:endParaRPr>
          </a:p>
          <a:p>
            <a:pPr marL="343080" indent="-341640">
              <a:lnSpc>
                <a:spcPct val="100000"/>
              </a:lnSpc>
              <a:spcBef>
                <a:spcPts val="561"/>
              </a:spcBef>
              <a:buClr>
                <a:srgbClr val="000000"/>
              </a:buClr>
              <a:buFont typeface="Symbol"/>
              <a:buChar char=""/>
            </a:pPr>
            <a:r>
              <a:rPr b="0" lang="en-US" sz="2800" spc="-1" strike="noStrike">
                <a:solidFill>
                  <a:srgbClr val="000000"/>
                </a:solidFill>
                <a:latin typeface="Arial"/>
                <a:ea typeface="DejaVu Sans"/>
              </a:rPr>
              <a:t>Distinctiveness: </a:t>
            </a:r>
            <a:endParaRPr b="0" lang="en-US" sz="28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can differentiate a large database of objects</a:t>
            </a:r>
            <a:endParaRPr b="0" lang="en-US" sz="2400" spc="-1" strike="noStrike">
              <a:latin typeface="Arial"/>
            </a:endParaRPr>
          </a:p>
          <a:p>
            <a:pPr marL="343080" indent="-341640">
              <a:lnSpc>
                <a:spcPct val="100000"/>
              </a:lnSpc>
              <a:spcBef>
                <a:spcPts val="561"/>
              </a:spcBef>
              <a:buClr>
                <a:srgbClr val="000000"/>
              </a:buClr>
              <a:buFont typeface="Symbol"/>
              <a:buChar char=""/>
            </a:pPr>
            <a:r>
              <a:rPr b="0" lang="en-US" sz="2800" spc="-1" strike="noStrike">
                <a:solidFill>
                  <a:srgbClr val="000000"/>
                </a:solidFill>
                <a:latin typeface="Arial"/>
                <a:ea typeface="DejaVu Sans"/>
              </a:rPr>
              <a:t>Quantity</a:t>
            </a:r>
            <a:endParaRPr b="0" lang="en-US" sz="28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hundreds or thousands in a single image</a:t>
            </a:r>
            <a:endParaRPr b="0" lang="en-US" sz="2400" spc="-1" strike="noStrike">
              <a:latin typeface="Arial"/>
            </a:endParaRPr>
          </a:p>
          <a:p>
            <a:pPr marL="343080" indent="-341640">
              <a:lnSpc>
                <a:spcPct val="100000"/>
              </a:lnSpc>
              <a:spcBef>
                <a:spcPts val="561"/>
              </a:spcBef>
              <a:buClr>
                <a:srgbClr val="000000"/>
              </a:buClr>
              <a:buFont typeface="Symbol"/>
              <a:buChar char=""/>
            </a:pPr>
            <a:r>
              <a:rPr b="0" lang="en-US" sz="2800" spc="-1" strike="noStrike">
                <a:solidFill>
                  <a:srgbClr val="000000"/>
                </a:solidFill>
                <a:latin typeface="Arial"/>
                <a:ea typeface="DejaVu Sans"/>
              </a:rPr>
              <a:t>Efficiency</a:t>
            </a:r>
            <a:endParaRPr b="0" lang="en-US" sz="28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real-time performance achievable</a:t>
            </a:r>
            <a:endParaRPr b="0" lang="en-US" sz="2400" spc="-1" strike="noStrike">
              <a:latin typeface="Arial"/>
            </a:endParaRPr>
          </a:p>
          <a:p>
            <a:pPr marL="343080" indent="-341640">
              <a:lnSpc>
                <a:spcPct val="100000"/>
              </a:lnSpc>
              <a:spcBef>
                <a:spcPts val="561"/>
              </a:spcBef>
              <a:buClr>
                <a:srgbClr val="000000"/>
              </a:buClr>
              <a:buFont typeface="Symbol"/>
              <a:buChar char=""/>
            </a:pPr>
            <a:r>
              <a:rPr b="0" lang="en-US" sz="2800" spc="-1" strike="noStrike">
                <a:solidFill>
                  <a:srgbClr val="000000"/>
                </a:solidFill>
                <a:latin typeface="Arial"/>
                <a:ea typeface="DejaVu Sans"/>
              </a:rPr>
              <a:t>Generality</a:t>
            </a:r>
            <a:endParaRPr b="0" lang="en-US" sz="28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exploit different types of features in different situations</a:t>
            </a:r>
            <a:endParaRPr b="0" lang="en-US" sz="2400" spc="-1" strike="noStrike">
              <a:latin typeface="Arial"/>
            </a:endParaRPr>
          </a:p>
        </p:txBody>
      </p:sp>
      <p:sp>
        <p:nvSpPr>
          <p:cNvPr id="195"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196"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74BDA5C-67B9-4BFA-A724-B13104FAC369}"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CustomShape 1"/>
          <p:cNvSpPr/>
          <p:nvPr/>
        </p:nvSpPr>
        <p:spPr>
          <a:xfrm>
            <a:off x="762120" y="270000"/>
            <a:ext cx="8075880" cy="1141560"/>
          </a:xfrm>
          <a:prstGeom prst="rect">
            <a:avLst/>
          </a:prstGeom>
          <a:noFill/>
          <a:ln>
            <a:noFill/>
          </a:ln>
        </p:spPr>
        <p:style>
          <a:lnRef idx="0"/>
          <a:fillRef idx="0"/>
          <a:effectRef idx="0"/>
          <a:fontRef idx="minor"/>
        </p:style>
      </p:sp>
      <p:sp>
        <p:nvSpPr>
          <p:cNvPr id="879" name="CustomShape 2"/>
          <p:cNvSpPr/>
          <p:nvPr/>
        </p:nvSpPr>
        <p:spPr>
          <a:xfrm>
            <a:off x="762120" y="1596960"/>
            <a:ext cx="8075880" cy="52596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a:p>
            <a:pPr>
              <a:lnSpc>
                <a:spcPct val="100000"/>
              </a:lnSpc>
              <a:spcBef>
                <a:spcPts val="641"/>
              </a:spcBef>
            </a:pPr>
            <a:endParaRPr b="0" lang="en-US" sz="1800" spc="-1" strike="noStrike">
              <a:latin typeface="Arial"/>
            </a:endParaRPr>
          </a:p>
        </p:txBody>
      </p:sp>
      <p:pic>
        <p:nvPicPr>
          <p:cNvPr id="880" name="Picture 2" descr=""/>
          <p:cNvPicPr/>
          <p:nvPr/>
        </p:nvPicPr>
        <p:blipFill>
          <a:blip r:embed="rId1"/>
          <a:stretch/>
        </p:blipFill>
        <p:spPr>
          <a:xfrm>
            <a:off x="1981080" y="-3240"/>
            <a:ext cx="4189680" cy="6704280"/>
          </a:xfrm>
          <a:prstGeom prst="rect">
            <a:avLst/>
          </a:prstGeom>
          <a:ln>
            <a:noFill/>
          </a:ln>
        </p:spPr>
      </p:pic>
      <p:sp>
        <p:nvSpPr>
          <p:cNvPr id="881" name="CustomShape 3"/>
          <p:cNvSpPr/>
          <p:nvPr/>
        </p:nvSpPr>
        <p:spPr>
          <a:xfrm>
            <a:off x="5410080" y="4191120"/>
            <a:ext cx="33512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4 octaves and 5 blur levels </a:t>
            </a:r>
            <a:endParaRPr b="0" lang="en-US" sz="1800" spc="-1" strike="noStrike">
              <a:latin typeface="Arial"/>
            </a:endParaRPr>
          </a:p>
        </p:txBody>
      </p:sp>
      <p:sp>
        <p:nvSpPr>
          <p:cNvPr id="882" name="CustomShape 4"/>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83" name="CustomShape 5"/>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CE26E60B-770A-4D8B-8E26-6AB980380181}" type="slidenum">
              <a:rPr b="0" lang="en-US" sz="1400" spc="-1" strike="noStrike">
                <a:solidFill>
                  <a:srgbClr val="000000"/>
                </a:solidFill>
                <a:latin typeface="Arial"/>
                <a:ea typeface="DejaVu Sans"/>
              </a:rPr>
              <a:t>67</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CustomShape 1"/>
          <p:cNvSpPr/>
          <p:nvPr/>
        </p:nvSpPr>
        <p:spPr>
          <a:xfrm>
            <a:off x="762120" y="270000"/>
            <a:ext cx="807588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br/>
            <a:br/>
            <a:r>
              <a:rPr b="1" lang="en-US" sz="2800" spc="-1" strike="noStrike">
                <a:solidFill>
                  <a:srgbClr val="000000"/>
                </a:solidFill>
                <a:latin typeface="Arial"/>
                <a:ea typeface="DejaVu Sans"/>
              </a:rPr>
              <a:t>Step 2: </a:t>
            </a:r>
            <a:r>
              <a:rPr b="1" lang="en-US" sz="2600" spc="-1" strike="noStrike">
                <a:solidFill>
                  <a:srgbClr val="000000"/>
                </a:solidFill>
                <a:latin typeface="Arial"/>
                <a:ea typeface="DejaVu Sans"/>
              </a:rPr>
              <a:t>Laplacian</a:t>
            </a:r>
            <a:r>
              <a:rPr b="1" lang="en-US" sz="2800" spc="-1" strike="noStrike">
                <a:solidFill>
                  <a:srgbClr val="000000"/>
                </a:solidFill>
                <a:latin typeface="Arial"/>
                <a:ea typeface="DejaVu Sans"/>
              </a:rPr>
              <a:t> of Gaussian approximation</a:t>
            </a:r>
            <a:br/>
            <a:br/>
            <a:endParaRPr b="0" lang="en-US" sz="2800" spc="-1" strike="noStrike">
              <a:latin typeface="Arial"/>
            </a:endParaRPr>
          </a:p>
        </p:txBody>
      </p:sp>
      <p:sp>
        <p:nvSpPr>
          <p:cNvPr id="885" name="CustomShape 2"/>
          <p:cNvSpPr/>
          <p:nvPr/>
        </p:nvSpPr>
        <p:spPr>
          <a:xfrm>
            <a:off x="402120" y="1344960"/>
            <a:ext cx="8151840" cy="4954680"/>
          </a:xfrm>
          <a:prstGeom prst="rect">
            <a:avLst/>
          </a:prstGeom>
          <a:noFill/>
          <a:ln>
            <a:noFill/>
          </a:ln>
        </p:spPr>
        <p:style>
          <a:lnRef idx="0"/>
          <a:fillRef idx="0"/>
          <a:effectRef idx="0"/>
          <a:fontRef idx="minor"/>
        </p:style>
        <p:txBody>
          <a:bodyPr lIns="90000" rIns="90000" tIns="45000" bIns="45000">
            <a:normAutofit fontScale="44000"/>
          </a:bodyPr>
          <a:p>
            <a:pPr marL="343080" indent="-341640">
              <a:lnSpc>
                <a:spcPct val="100000"/>
              </a:lnSpc>
              <a:spcBef>
                <a:spcPts val="641"/>
              </a:spcBef>
              <a:buClr>
                <a:srgbClr val="000000"/>
              </a:buClr>
              <a:buFont typeface="Arial"/>
              <a:buChar char="•"/>
            </a:pPr>
            <a:r>
              <a:rPr b="0" lang="en-US" sz="3200" spc="-1" strike="noStrike">
                <a:solidFill>
                  <a:srgbClr val="000000"/>
                </a:solidFill>
                <a:latin typeface="Arial"/>
                <a:ea typeface="DejaVu Sans"/>
              </a:rPr>
              <a:t>The Laplacian of Gaussian (LoG) operation goes like this. </a:t>
            </a:r>
            <a:r>
              <a:rPr b="1" lang="en-US" sz="3200" spc="-1" strike="noStrike">
                <a:solidFill>
                  <a:srgbClr val="ff0000"/>
                </a:solidFill>
                <a:latin typeface="Arial"/>
                <a:ea typeface="DejaVu Sans"/>
              </a:rPr>
              <a:t>You take an image, and blur it a little. And then, you calculate second order derivatives on it </a:t>
            </a:r>
            <a:r>
              <a:rPr b="0" lang="en-US" sz="3200" spc="-1" strike="noStrike">
                <a:solidFill>
                  <a:srgbClr val="000000"/>
                </a:solidFill>
                <a:latin typeface="Arial"/>
                <a:ea typeface="DejaVu Sans"/>
              </a:rPr>
              <a:t>(or, the “laplacian”). </a:t>
            </a:r>
            <a:r>
              <a:rPr b="0" lang="en-US" sz="3200" spc="-1" strike="noStrike" u="sng">
                <a:solidFill>
                  <a:srgbClr val="000000"/>
                </a:solidFill>
                <a:uFillTx/>
                <a:latin typeface="Arial"/>
                <a:ea typeface="DejaVu Sans"/>
              </a:rPr>
              <a:t>These are good for finding keypoints.</a:t>
            </a:r>
            <a:endParaRPr b="0" lang="en-US" sz="3200" spc="-1" strike="noStrike">
              <a:latin typeface="Arial"/>
            </a:endParaRPr>
          </a:p>
          <a:p>
            <a:pPr marL="343080" indent="-341640">
              <a:lnSpc>
                <a:spcPct val="100000"/>
              </a:lnSpc>
              <a:spcBef>
                <a:spcPts val="641"/>
              </a:spcBef>
              <a:buClr>
                <a:srgbClr val="000000"/>
              </a:buClr>
              <a:buFont typeface="Arial"/>
              <a:buChar char="•"/>
            </a:pPr>
            <a:r>
              <a:rPr b="0" lang="en-US" sz="3200" spc="-1" strike="noStrike">
                <a:solidFill>
                  <a:srgbClr val="000000"/>
                </a:solidFill>
                <a:latin typeface="Arial"/>
                <a:ea typeface="DejaVu Sans"/>
              </a:rPr>
              <a:t>The problem is, calculating all those second order derivatives is </a:t>
            </a:r>
            <a:r>
              <a:rPr b="1" lang="en-US" sz="3200" spc="-1" strike="noStrike">
                <a:solidFill>
                  <a:srgbClr val="ff0000"/>
                </a:solidFill>
                <a:latin typeface="Arial"/>
                <a:ea typeface="DejaVu Sans"/>
              </a:rPr>
              <a:t>computationally intensive</a:t>
            </a:r>
            <a:r>
              <a:rPr b="0" lang="en-US" sz="3200" spc="-1" strike="noStrike">
                <a:solidFill>
                  <a:srgbClr val="000000"/>
                </a:solidFill>
                <a:latin typeface="Arial"/>
                <a:ea typeface="DejaVu Sans"/>
              </a:rPr>
              <a:t>. </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1640">
              <a:lnSpc>
                <a:spcPct val="100000"/>
              </a:lnSpc>
              <a:spcBef>
                <a:spcPts val="641"/>
              </a:spcBef>
              <a:buClr>
                <a:srgbClr val="00b050"/>
              </a:buClr>
              <a:buFont typeface="Arial"/>
              <a:buChar char="•"/>
            </a:pPr>
            <a:r>
              <a:rPr b="0" lang="en-US" sz="3200" spc="-1" strike="noStrike">
                <a:solidFill>
                  <a:srgbClr val="00b050"/>
                </a:solidFill>
                <a:latin typeface="Arial"/>
                <a:ea typeface="DejaVu Sans"/>
              </a:rPr>
              <a:t>Solution, use the Difference of Gaussians (DoG). </a:t>
            </a:r>
            <a:endParaRPr b="0" lang="en-US" sz="3200" spc="-1" strike="noStrike">
              <a:latin typeface="Arial"/>
            </a:endParaRPr>
          </a:p>
          <a:p>
            <a:pPr lvl="1" marL="743040" indent="-284400">
              <a:lnSpc>
                <a:spcPct val="100000"/>
              </a:lnSpc>
              <a:spcBef>
                <a:spcPts val="561"/>
              </a:spcBef>
              <a:buClr>
                <a:srgbClr val="000000"/>
              </a:buClr>
              <a:buFont typeface="Arial"/>
              <a:buChar char="•"/>
            </a:pPr>
            <a:r>
              <a:rPr b="0" lang="en-US" sz="2800" spc="-1" strike="noStrike">
                <a:solidFill>
                  <a:srgbClr val="000000"/>
                </a:solidFill>
                <a:latin typeface="Arial"/>
                <a:ea typeface="DejaVu Sans"/>
              </a:rPr>
              <a:t>We use the scale space  (from previous step). </a:t>
            </a:r>
            <a:endParaRPr b="0" lang="en-US" sz="2800" spc="-1" strike="noStrike">
              <a:latin typeface="Arial"/>
            </a:endParaRPr>
          </a:p>
          <a:p>
            <a:pPr lvl="1" marL="743040" indent="-284400">
              <a:lnSpc>
                <a:spcPct val="100000"/>
              </a:lnSpc>
              <a:spcBef>
                <a:spcPts val="561"/>
              </a:spcBef>
              <a:buClr>
                <a:srgbClr val="000000"/>
              </a:buClr>
              <a:buFont typeface="Arial"/>
              <a:buChar char="•"/>
            </a:pPr>
            <a:r>
              <a:rPr b="0" lang="en-US" sz="2800" spc="-1" strike="noStrike">
                <a:solidFill>
                  <a:srgbClr val="000000"/>
                </a:solidFill>
                <a:latin typeface="Arial"/>
                <a:ea typeface="DejaVu Sans"/>
              </a:rPr>
              <a:t>We calculate the difference between two consecutive scales.</a:t>
            </a:r>
            <a:endParaRPr b="0" lang="en-US" sz="2800" spc="-1" strike="noStrike">
              <a:latin typeface="Arial"/>
            </a:endParaRPr>
          </a:p>
          <a:p>
            <a:pPr lvl="1" marL="743040" indent="-284400">
              <a:lnSpc>
                <a:spcPct val="100000"/>
              </a:lnSpc>
              <a:spcBef>
                <a:spcPts val="561"/>
              </a:spcBef>
              <a:buClr>
                <a:srgbClr val="000000"/>
              </a:buClr>
              <a:buFont typeface="Arial"/>
              <a:buChar char="•"/>
            </a:pPr>
            <a:r>
              <a:rPr b="0" lang="en-US" sz="2800" spc="-1" strike="noStrike">
                <a:solidFill>
                  <a:srgbClr val="000000"/>
                </a:solidFill>
                <a:latin typeface="Arial"/>
                <a:ea typeface="DejaVu Sans"/>
              </a:rPr>
              <a:t>These DoG images are a great for finding out interesting key points in the image</a:t>
            </a:r>
            <a:endParaRPr b="0" lang="en-US" sz="2800" spc="-1" strike="noStrike">
              <a:latin typeface="Arial"/>
            </a:endParaRPr>
          </a:p>
          <a:p>
            <a:pPr>
              <a:lnSpc>
                <a:spcPct val="100000"/>
              </a:lnSpc>
              <a:spcBef>
                <a:spcPts val="641"/>
              </a:spcBef>
            </a:pPr>
            <a:endParaRPr b="0" lang="en-US" sz="2800" spc="-1" strike="noStrike">
              <a:latin typeface="Arial"/>
            </a:endParaRPr>
          </a:p>
        </p:txBody>
      </p:sp>
      <p:sp>
        <p:nvSpPr>
          <p:cNvPr id="886"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887"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6295959-E675-40FD-B046-63E7528134F2}" type="slidenum">
              <a:rPr b="0" lang="en-US" sz="1400" spc="-1" strike="noStrike">
                <a:solidFill>
                  <a:srgbClr val="000000"/>
                </a:solidFill>
                <a:latin typeface="Arial"/>
                <a:ea typeface="DejaVu Sans"/>
              </a:rPr>
              <a:t>71</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762120" y="270000"/>
            <a:ext cx="8075880" cy="1141560"/>
          </a:xfrm>
          <a:prstGeom prst="rect">
            <a:avLst/>
          </a:prstGeom>
          <a:noFill/>
          <a:ln>
            <a:noFill/>
          </a:ln>
        </p:spPr>
        <p:style>
          <a:lnRef idx="0"/>
          <a:fillRef idx="0"/>
          <a:effectRef idx="0"/>
          <a:fontRef idx="minor"/>
        </p:style>
      </p:sp>
      <p:sp>
        <p:nvSpPr>
          <p:cNvPr id="889" name="CustomShape 2"/>
          <p:cNvSpPr/>
          <p:nvPr/>
        </p:nvSpPr>
        <p:spPr>
          <a:xfrm>
            <a:off x="609480" y="990720"/>
            <a:ext cx="8228160" cy="5180040"/>
          </a:xfrm>
          <a:prstGeom prst="rect">
            <a:avLst/>
          </a:prstGeom>
          <a:noFill/>
          <a:ln>
            <a:noFill/>
          </a:ln>
        </p:spPr>
        <p:style>
          <a:lnRef idx="0"/>
          <a:fillRef idx="0"/>
          <a:effectRef idx="0"/>
          <a:fontRef idx="minor"/>
        </p:style>
      </p:sp>
      <p:pic>
        <p:nvPicPr>
          <p:cNvPr id="890" name="Picture 2" descr=""/>
          <p:cNvPicPr/>
          <p:nvPr/>
        </p:nvPicPr>
        <p:blipFill>
          <a:blip r:embed="rId1"/>
          <a:stretch/>
        </p:blipFill>
        <p:spPr>
          <a:xfrm>
            <a:off x="709560" y="457200"/>
            <a:ext cx="7618680" cy="5438880"/>
          </a:xfrm>
          <a:prstGeom prst="rect">
            <a:avLst/>
          </a:prstGeom>
          <a:ln>
            <a:noFill/>
          </a:ln>
        </p:spPr>
      </p:pic>
      <p:sp>
        <p:nvSpPr>
          <p:cNvPr id="891" name="CustomShape 3"/>
          <p:cNvSpPr/>
          <p:nvPr/>
        </p:nvSpPr>
        <p:spPr>
          <a:xfrm>
            <a:off x="762120" y="5686200"/>
            <a:ext cx="807588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These Difference of Gaussian </a:t>
            </a:r>
            <a:r>
              <a:rPr b="0" lang="en-US" sz="1800" spc="-1" strike="noStrike">
                <a:solidFill>
                  <a:srgbClr val="000000"/>
                </a:solidFill>
                <a:latin typeface="Arial"/>
                <a:ea typeface="DejaVu Sans"/>
              </a:rPr>
              <a:t>images are </a:t>
            </a:r>
            <a:r>
              <a:rPr b="0" lang="en-US" sz="1800" spc="-1" strike="noStrike" u="sng">
                <a:solidFill>
                  <a:srgbClr val="000000"/>
                </a:solidFill>
                <a:uFillTx/>
                <a:latin typeface="Arial"/>
                <a:ea typeface="DejaVu Sans"/>
              </a:rPr>
              <a:t>approximately equivalent to </a:t>
            </a:r>
            <a:r>
              <a:rPr b="0" lang="en-US" sz="1800" spc="-1" strike="noStrike">
                <a:solidFill>
                  <a:srgbClr val="000000"/>
                </a:solidFill>
                <a:latin typeface="Arial"/>
                <a:ea typeface="DejaVu Sans"/>
              </a:rPr>
              <a:t>the </a:t>
            </a:r>
            <a:r>
              <a:rPr b="0" lang="en-US" sz="1800" spc="-1" strike="noStrike" u="sng">
                <a:solidFill>
                  <a:srgbClr val="000000"/>
                </a:solidFill>
                <a:uFillTx/>
                <a:latin typeface="Arial"/>
                <a:ea typeface="DejaVu Sans"/>
              </a:rPr>
              <a:t>Laplacian of Gaussian</a:t>
            </a:r>
            <a:r>
              <a:rPr b="0" lang="en-US" sz="1800" spc="-1" strike="noStrike">
                <a:solidFill>
                  <a:srgbClr val="000000"/>
                </a:solidFill>
                <a:latin typeface="Arial"/>
                <a:ea typeface="DejaVu Sans"/>
              </a:rPr>
              <a:t>. And we’ve replaced a computationally intensive process with a simple subtraction (fast and efficient).</a:t>
            </a:r>
            <a:endParaRPr b="0" lang="en-US" sz="1800" spc="-1" strike="noStrike">
              <a:latin typeface="Arial"/>
            </a:endParaRPr>
          </a:p>
        </p:txBody>
      </p:sp>
      <p:sp>
        <p:nvSpPr>
          <p:cNvPr id="892"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FB83FAC1-A463-42CF-A028-9A0B1C695CF4}" type="slidenum">
              <a:rPr b="0" lang="en-US" sz="1400" spc="-1" strike="noStrike">
                <a:solidFill>
                  <a:srgbClr val="000000"/>
                </a:solidFill>
                <a:latin typeface="Arial"/>
                <a:ea typeface="DejaVu Sans"/>
              </a:rPr>
              <a:t>71</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CustomShape 1"/>
          <p:cNvSpPr/>
          <p:nvPr/>
        </p:nvSpPr>
        <p:spPr>
          <a:xfrm>
            <a:off x="457200" y="274680"/>
            <a:ext cx="8228160" cy="8668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Difference-of-Gaussians</a:t>
            </a:r>
            <a:endParaRPr b="0" lang="en-US" sz="4400" spc="-1" strike="noStrike">
              <a:latin typeface="Arial"/>
            </a:endParaRPr>
          </a:p>
        </p:txBody>
      </p:sp>
      <p:pic>
        <p:nvPicPr>
          <p:cNvPr id="894" name="Picture 4" descr=""/>
          <p:cNvPicPr/>
          <p:nvPr/>
        </p:nvPicPr>
        <p:blipFill>
          <a:blip r:embed="rId1"/>
          <a:srcRect l="0" t="37224" r="0" b="0"/>
          <a:stretch/>
        </p:blipFill>
        <p:spPr>
          <a:xfrm>
            <a:off x="1371600" y="1295280"/>
            <a:ext cx="5481720" cy="2311560"/>
          </a:xfrm>
          <a:prstGeom prst="rect">
            <a:avLst/>
          </a:prstGeom>
          <a:ln>
            <a:noFill/>
          </a:ln>
        </p:spPr>
      </p:pic>
      <p:pic>
        <p:nvPicPr>
          <p:cNvPr id="895" name="Picture 3" descr=""/>
          <p:cNvPicPr/>
          <p:nvPr/>
        </p:nvPicPr>
        <p:blipFill>
          <a:blip r:embed="rId2"/>
          <a:srcRect l="0" t="0" r="0" b="47614"/>
          <a:stretch/>
        </p:blipFill>
        <p:spPr>
          <a:xfrm>
            <a:off x="611280" y="3733920"/>
            <a:ext cx="7415280" cy="1460520"/>
          </a:xfrm>
          <a:prstGeom prst="rect">
            <a:avLst/>
          </a:prstGeom>
          <a:ln>
            <a:noFill/>
          </a:ln>
        </p:spPr>
      </p:pic>
      <p:pic>
        <p:nvPicPr>
          <p:cNvPr id="896" name="Picture 4" descr=""/>
          <p:cNvPicPr/>
          <p:nvPr/>
        </p:nvPicPr>
        <p:blipFill>
          <a:blip r:embed="rId3"/>
          <a:srcRect l="0" t="0" r="0" b="47000"/>
          <a:stretch/>
        </p:blipFill>
        <p:spPr>
          <a:xfrm>
            <a:off x="1295280" y="5257800"/>
            <a:ext cx="5904000" cy="1471680"/>
          </a:xfrm>
          <a:prstGeom prst="rect">
            <a:avLst/>
          </a:prstGeom>
          <a:ln>
            <a:noFill/>
          </a:ln>
        </p:spPr>
      </p:pic>
      <p:sp>
        <p:nvSpPr>
          <p:cNvPr id="897"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46A43AB-9F65-40AE-80EC-86E6D8AD7AF9}" type="slidenum">
              <a:rPr b="0" lang="en-US" sz="1400" spc="-1" strike="noStrike">
                <a:solidFill>
                  <a:srgbClr val="000000"/>
                </a:solidFill>
                <a:latin typeface="Arial"/>
                <a:ea typeface="DejaVu Sans"/>
              </a:rPr>
              <a:t>71</a:t>
            </a:fld>
            <a:endParaRPr b="0" lang="en-US" sz="1400" spc="-1" strike="noStrike">
              <a:latin typeface="Arial"/>
            </a:endParaRPr>
          </a:p>
        </p:txBody>
      </p:sp>
      <p:pic>
        <p:nvPicPr>
          <p:cNvPr id="898" name="" descr=""/>
          <p:cNvPicPr/>
          <p:nvPr/>
        </p:nvPicPr>
        <p:blipFill>
          <a:blip r:embed="rId4"/>
          <a:stretch/>
        </p:blipFill>
        <p:spPr>
          <a:xfrm>
            <a:off x="457200" y="2717640"/>
            <a:ext cx="913320" cy="316440"/>
          </a:xfrm>
          <a:prstGeom prst="rect">
            <a:avLst/>
          </a:prstGeom>
          <a:ln>
            <a:noFill/>
          </a:ln>
        </p:spPr>
      </p:pic>
      <p:pic>
        <p:nvPicPr>
          <p:cNvPr id="899" name="" descr=""/>
          <p:cNvPicPr/>
          <p:nvPr/>
        </p:nvPicPr>
        <p:blipFill>
          <a:blip r:embed="rId5"/>
          <a:stretch/>
        </p:blipFill>
        <p:spPr>
          <a:xfrm>
            <a:off x="6629400" y="2666880"/>
            <a:ext cx="2056320" cy="265680"/>
          </a:xfrm>
          <a:prstGeom prst="rect">
            <a:avLst/>
          </a:prstGeom>
          <a:ln>
            <a:noFill/>
          </a:ln>
        </p:spPr>
      </p:pic>
      <p:pic>
        <p:nvPicPr>
          <p:cNvPr id="900" name="" descr=""/>
          <p:cNvPicPr/>
          <p:nvPr/>
        </p:nvPicPr>
        <p:blipFill>
          <a:blip r:embed="rId6"/>
          <a:stretch/>
        </p:blipFill>
        <p:spPr>
          <a:xfrm>
            <a:off x="457200" y="3124080"/>
            <a:ext cx="761040" cy="303840"/>
          </a:xfrm>
          <a:prstGeom prst="rect">
            <a:avLst/>
          </a:prstGeom>
          <a:ln>
            <a:noFill/>
          </a:ln>
        </p:spPr>
      </p:pic>
      <p:pic>
        <p:nvPicPr>
          <p:cNvPr id="901" name="" descr=""/>
          <p:cNvPicPr/>
          <p:nvPr/>
        </p:nvPicPr>
        <p:blipFill>
          <a:blip r:embed="rId7"/>
          <a:stretch/>
        </p:blipFill>
        <p:spPr>
          <a:xfrm>
            <a:off x="457200" y="2298600"/>
            <a:ext cx="1040400" cy="35460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CustomShape 1"/>
          <p:cNvSpPr/>
          <p:nvPr/>
        </p:nvSpPr>
        <p:spPr>
          <a:xfrm>
            <a:off x="609480" y="76320"/>
            <a:ext cx="8228160" cy="1335240"/>
          </a:xfrm>
          <a:prstGeom prst="rect">
            <a:avLst/>
          </a:prstGeom>
          <a:noFill/>
          <a:ln>
            <a:noFill/>
          </a:ln>
        </p:spPr>
        <p:style>
          <a:lnRef idx="0"/>
          <a:fillRef idx="0"/>
          <a:effectRef idx="0"/>
          <a:fontRef idx="minor"/>
        </p:style>
        <p:txBody>
          <a:bodyPr lIns="90000" rIns="90000" tIns="45000" bIns="45000" anchor="ctr">
            <a:noAutofit/>
          </a:bodyPr>
          <a:p>
            <a:pPr marL="343080" indent="-341640" algn="ctr">
              <a:lnSpc>
                <a:spcPct val="100000"/>
              </a:lnSpc>
            </a:pPr>
            <a:br/>
            <a:r>
              <a:rPr b="1" lang="en-US" sz="3200" spc="-1" strike="noStrike">
                <a:solidFill>
                  <a:srgbClr val="000000"/>
                </a:solidFill>
                <a:latin typeface="Arial"/>
                <a:ea typeface="DejaVu Sans"/>
              </a:rPr>
              <a:t>Step 3: Finding Keypoints</a:t>
            </a:r>
            <a:br/>
            <a:endParaRPr b="0" lang="en-US" sz="3200" spc="-1" strike="noStrike">
              <a:latin typeface="Arial"/>
            </a:endParaRPr>
          </a:p>
        </p:txBody>
      </p:sp>
      <p:sp>
        <p:nvSpPr>
          <p:cNvPr id="903" name="CustomShape 2"/>
          <p:cNvSpPr/>
          <p:nvPr/>
        </p:nvSpPr>
        <p:spPr>
          <a:xfrm>
            <a:off x="762120" y="1295280"/>
            <a:ext cx="8075880" cy="459756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400"/>
              </a:spcBef>
              <a:buClr>
                <a:srgbClr val="000000"/>
              </a:buClr>
              <a:buFont typeface="Arial"/>
              <a:buChar char="•"/>
            </a:pPr>
            <a:r>
              <a:rPr b="0" lang="en-US" sz="2000" spc="-1" strike="noStrike">
                <a:solidFill>
                  <a:srgbClr val="000000"/>
                </a:solidFill>
                <a:latin typeface="Arial"/>
                <a:ea typeface="DejaVu Sans"/>
              </a:rPr>
              <a:t>Iterate through each pixel and check all it’s neighbors. The check is done within the current image, and also the one above and below it. Something like this:</a:t>
            </a:r>
            <a:endParaRPr b="0" lang="en-US" sz="2000" spc="-1" strike="noStrike">
              <a:latin typeface="Arial"/>
            </a:endParaRPr>
          </a:p>
          <a:p>
            <a:pPr>
              <a:lnSpc>
                <a:spcPct val="100000"/>
              </a:lnSpc>
              <a:spcBef>
                <a:spcPts val="641"/>
              </a:spcBef>
            </a:pPr>
            <a:endParaRPr b="0" lang="en-US" sz="2000" spc="-1" strike="noStrike">
              <a:latin typeface="Arial"/>
            </a:endParaRPr>
          </a:p>
          <a:p>
            <a:pPr>
              <a:lnSpc>
                <a:spcPct val="100000"/>
              </a:lnSpc>
              <a:spcBef>
                <a:spcPts val="641"/>
              </a:spcBef>
            </a:pPr>
            <a:endParaRPr b="0" lang="en-US" sz="2000" spc="-1" strike="noStrike">
              <a:latin typeface="Arial"/>
            </a:endParaRPr>
          </a:p>
        </p:txBody>
      </p:sp>
      <p:pic>
        <p:nvPicPr>
          <p:cNvPr id="904" name="Picture 2" descr=""/>
          <p:cNvPicPr/>
          <p:nvPr/>
        </p:nvPicPr>
        <p:blipFill>
          <a:blip r:embed="rId1"/>
          <a:stretch/>
        </p:blipFill>
        <p:spPr>
          <a:xfrm>
            <a:off x="3429000" y="2300760"/>
            <a:ext cx="2436840" cy="2196720"/>
          </a:xfrm>
          <a:prstGeom prst="rect">
            <a:avLst/>
          </a:prstGeom>
          <a:ln>
            <a:noFill/>
          </a:ln>
        </p:spPr>
      </p:pic>
      <p:sp>
        <p:nvSpPr>
          <p:cNvPr id="905" name="CustomShape 3"/>
          <p:cNvSpPr/>
          <p:nvPr/>
        </p:nvSpPr>
        <p:spPr>
          <a:xfrm>
            <a:off x="6248520" y="2938680"/>
            <a:ext cx="25894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X marks the current pixel. </a:t>
            </a:r>
            <a:endParaRPr b="0" lang="en-US" sz="1800" spc="-1" strike="noStrike">
              <a:latin typeface="Arial"/>
            </a:endParaRPr>
          </a:p>
          <a:p>
            <a:pPr>
              <a:lnSpc>
                <a:spcPct val="100000"/>
              </a:lnSpc>
            </a:pPr>
            <a:r>
              <a:rPr b="0" lang="en-US" sz="1800" spc="-1" strike="noStrike">
                <a:solidFill>
                  <a:srgbClr val="000000"/>
                </a:solidFill>
                <a:latin typeface="Arial"/>
                <a:ea typeface="DejaVu Sans"/>
              </a:rPr>
              <a:t>The green circles mark the neighbors.</a:t>
            </a:r>
            <a:endParaRPr b="0" lang="en-US" sz="1800" spc="-1" strike="noStrike">
              <a:latin typeface="Arial"/>
            </a:endParaRPr>
          </a:p>
        </p:txBody>
      </p:sp>
      <p:sp>
        <p:nvSpPr>
          <p:cNvPr id="906" name="CustomShape 4"/>
          <p:cNvSpPr/>
          <p:nvPr/>
        </p:nvSpPr>
        <p:spPr>
          <a:xfrm>
            <a:off x="990720" y="4518360"/>
            <a:ext cx="73137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Arial"/>
                <a:ea typeface="DejaVu Sans"/>
              </a:rPr>
              <a:t>X is marked as a “key point” if it is the greatest or least of all 26 neighbors</a:t>
            </a:r>
            <a:endParaRPr b="0" lang="en-US" sz="1800" spc="-1" strike="noStrike">
              <a:latin typeface="Arial"/>
            </a:endParaRPr>
          </a:p>
        </p:txBody>
      </p:sp>
      <p:sp>
        <p:nvSpPr>
          <p:cNvPr id="907" name="CustomShape 5"/>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08" name="CustomShape 6"/>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C26EF7C0-C87C-4A6C-8FD1-5B54030528B6}" type="slidenum">
              <a:rPr b="0" lang="en-US" sz="1400" spc="-1" strike="noStrike">
                <a:solidFill>
                  <a:srgbClr val="000000"/>
                </a:solidFill>
                <a:latin typeface="Arial"/>
                <a:ea typeface="DejaVu Sans"/>
              </a:rPr>
              <a:t>71</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br/>
            <a:r>
              <a:rPr b="1" lang="en-US" sz="3200" spc="-1" strike="noStrike">
                <a:solidFill>
                  <a:srgbClr val="000000"/>
                </a:solidFill>
                <a:latin typeface="Arial"/>
                <a:ea typeface="DejaVu Sans"/>
              </a:rPr>
              <a:t>Step 4: Eliminate edges and low contrast regions</a:t>
            </a:r>
            <a:br/>
            <a:endParaRPr b="0" lang="en-US" sz="3200" spc="-1" strike="noStrike">
              <a:latin typeface="Arial"/>
            </a:endParaRPr>
          </a:p>
        </p:txBody>
      </p:sp>
      <p:sp>
        <p:nvSpPr>
          <p:cNvPr id="910"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561"/>
              </a:spcBef>
              <a:buClr>
                <a:srgbClr val="000000"/>
              </a:buClr>
              <a:buFont typeface="Symbol"/>
              <a:buChar char=""/>
            </a:pPr>
            <a:r>
              <a:rPr b="0" lang="en-US" sz="2800" spc="-1" strike="noStrike">
                <a:solidFill>
                  <a:srgbClr val="000000"/>
                </a:solidFill>
                <a:latin typeface="Arial"/>
                <a:ea typeface="DejaVu Sans"/>
              </a:rPr>
              <a:t>Key points generated in the previous step produce a lot of key points. Some of them lie along an edge, or they don’t have enough contrast. In both cases, they are not useful as features, so we need to get rid of them.</a:t>
            </a:r>
            <a:endParaRPr b="0" lang="en-US" sz="2800" spc="-1" strike="noStrike">
              <a:latin typeface="Arial"/>
            </a:endParaRPr>
          </a:p>
          <a:p>
            <a:pPr>
              <a:lnSpc>
                <a:spcPct val="100000"/>
              </a:lnSpc>
              <a:spcBef>
                <a:spcPts val="561"/>
              </a:spcBef>
            </a:pPr>
            <a:endParaRPr b="0" lang="en-US" sz="2800" spc="-1" strike="noStrike">
              <a:latin typeface="Arial"/>
            </a:endParaRPr>
          </a:p>
          <a:p>
            <a:pPr marL="343080" indent="-341640">
              <a:lnSpc>
                <a:spcPct val="100000"/>
              </a:lnSpc>
              <a:spcBef>
                <a:spcPts val="561"/>
              </a:spcBef>
              <a:buClr>
                <a:srgbClr val="000000"/>
              </a:buClr>
              <a:buFont typeface="Symbol"/>
              <a:buChar char=""/>
            </a:pPr>
            <a:r>
              <a:rPr b="0" lang="en-US" sz="2800" spc="-1" strike="noStrike">
                <a:solidFill>
                  <a:srgbClr val="000000"/>
                </a:solidFill>
                <a:latin typeface="Arial"/>
                <a:ea typeface="DejaVu Sans"/>
              </a:rPr>
              <a:t>Reject points with bad contrast:</a:t>
            </a:r>
            <a:endParaRPr b="0" lang="en-US" sz="28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 </a:t>
            </a:r>
            <a:r>
              <a:rPr b="0" lang="en-US" sz="2400" spc="-1" strike="noStrike">
                <a:solidFill>
                  <a:srgbClr val="000000"/>
                </a:solidFill>
                <a:latin typeface="Arial"/>
                <a:ea typeface="DejaVu Sans"/>
              </a:rPr>
              <a:t>DoG smaller than 0.03 (image values in [0,1]) </a:t>
            </a:r>
            <a:endParaRPr b="0" lang="en-US" sz="2400" spc="-1" strike="noStrike">
              <a:latin typeface="Arial"/>
            </a:endParaRPr>
          </a:p>
          <a:p>
            <a:pPr marL="343080" indent="-341640">
              <a:lnSpc>
                <a:spcPct val="100000"/>
              </a:lnSpc>
              <a:spcBef>
                <a:spcPts val="561"/>
              </a:spcBef>
              <a:buClr>
                <a:srgbClr val="000000"/>
              </a:buClr>
              <a:buFont typeface="Symbol"/>
              <a:buChar char=""/>
            </a:pPr>
            <a:r>
              <a:rPr b="0" lang="en-US" sz="2800" spc="-1" strike="noStrike">
                <a:solidFill>
                  <a:srgbClr val="000000"/>
                </a:solidFill>
                <a:latin typeface="Arial"/>
                <a:ea typeface="DejaVu Sans"/>
              </a:rPr>
              <a:t>Reject edges</a:t>
            </a:r>
            <a:endParaRPr b="0" lang="en-US" sz="2800" spc="-1" strike="noStrike">
              <a:latin typeface="Arial"/>
            </a:endParaRPr>
          </a:p>
          <a:p>
            <a:pPr>
              <a:lnSpc>
                <a:spcPct val="100000"/>
              </a:lnSpc>
              <a:spcBef>
                <a:spcPts val="561"/>
              </a:spcBef>
            </a:pPr>
            <a:endParaRPr b="0" lang="en-US" sz="2800" spc="-1" strike="noStrike">
              <a:latin typeface="Arial"/>
            </a:endParaRPr>
          </a:p>
        </p:txBody>
      </p:sp>
      <p:sp>
        <p:nvSpPr>
          <p:cNvPr id="911"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12"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7AFB90F-B4A7-42E7-A5CE-01E4ED76A5CF}" type="slidenum">
              <a:rPr b="0" lang="en-US" sz="1400" spc="-1" strike="noStrike">
                <a:solidFill>
                  <a:srgbClr val="000000"/>
                </a:solidFill>
                <a:latin typeface="Arial"/>
                <a:ea typeface="DejaVu Sans"/>
              </a:rPr>
              <a:t>71</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PMingLiU"/>
              </a:rPr>
              <a:t>Maxima in D</a:t>
            </a:r>
            <a:endParaRPr b="0" lang="en-US" sz="4000" spc="-1" strike="noStrike">
              <a:latin typeface="Arial"/>
            </a:endParaRPr>
          </a:p>
        </p:txBody>
      </p:sp>
      <p:pic>
        <p:nvPicPr>
          <p:cNvPr id="914" name="Picture 3" descr=""/>
          <p:cNvPicPr/>
          <p:nvPr/>
        </p:nvPicPr>
        <p:blipFill>
          <a:blip r:embed="rId1"/>
          <a:stretch/>
        </p:blipFill>
        <p:spPr>
          <a:xfrm>
            <a:off x="2158920" y="1150920"/>
            <a:ext cx="4875480" cy="4875480"/>
          </a:xfrm>
          <a:prstGeom prst="rect">
            <a:avLst/>
          </a:prstGeom>
          <a:ln>
            <a:noFill/>
          </a:ln>
        </p:spPr>
      </p:pic>
      <p:sp>
        <p:nvSpPr>
          <p:cNvPr id="915"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16"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54C267C-7965-4B0A-A8E9-8760BCE58B7E}" type="slidenum">
              <a:rPr b="0" lang="en-US" sz="1400" spc="-1" strike="noStrike">
                <a:solidFill>
                  <a:srgbClr val="000000"/>
                </a:solidFill>
                <a:latin typeface="Arial"/>
                <a:ea typeface="DejaVu Sans"/>
              </a:rPr>
              <a:t>71</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PMingLiU"/>
              </a:rPr>
              <a:t>Remove low contrast and edges</a:t>
            </a:r>
            <a:endParaRPr b="0" lang="en-US" sz="4000" spc="-1" strike="noStrike">
              <a:latin typeface="Arial"/>
            </a:endParaRPr>
          </a:p>
        </p:txBody>
      </p:sp>
      <p:pic>
        <p:nvPicPr>
          <p:cNvPr id="918" name="Picture 3" descr=""/>
          <p:cNvPicPr/>
          <p:nvPr/>
        </p:nvPicPr>
        <p:blipFill>
          <a:blip r:embed="rId1"/>
          <a:stretch/>
        </p:blipFill>
        <p:spPr>
          <a:xfrm>
            <a:off x="2158920" y="1150920"/>
            <a:ext cx="4875480" cy="4875480"/>
          </a:xfrm>
          <a:prstGeom prst="rect">
            <a:avLst/>
          </a:prstGeom>
          <a:ln>
            <a:noFill/>
          </a:ln>
        </p:spPr>
      </p:pic>
      <p:sp>
        <p:nvSpPr>
          <p:cNvPr id="919"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20"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6FB839B-2220-4C7F-A2EB-EE7C9CA5883B}" type="slidenum">
              <a:rPr b="0" lang="en-US" sz="1400" spc="-1" strike="noStrike">
                <a:solidFill>
                  <a:srgbClr val="000000"/>
                </a:solidFill>
                <a:latin typeface="Arial"/>
                <a:ea typeface="DejaVu Sans"/>
              </a:rPr>
              <a:t>71</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1" name="Picture 4" descr=""/>
          <p:cNvPicPr/>
          <p:nvPr/>
        </p:nvPicPr>
        <p:blipFill>
          <a:blip r:embed="rId1"/>
          <a:stretch/>
        </p:blipFill>
        <p:spPr>
          <a:xfrm>
            <a:off x="1528920" y="609480"/>
            <a:ext cx="6085080" cy="4627800"/>
          </a:xfrm>
          <a:prstGeom prst="rect">
            <a:avLst/>
          </a:prstGeom>
          <a:ln w="9360">
            <a:noFill/>
          </a:ln>
        </p:spPr>
      </p:pic>
      <p:pic>
        <p:nvPicPr>
          <p:cNvPr id="922" name="Picture 5" descr=""/>
          <p:cNvPicPr/>
          <p:nvPr/>
        </p:nvPicPr>
        <p:blipFill>
          <a:blip r:embed="rId2"/>
          <a:stretch/>
        </p:blipFill>
        <p:spPr>
          <a:xfrm>
            <a:off x="1295280" y="5334120"/>
            <a:ext cx="7161480" cy="1089000"/>
          </a:xfrm>
          <a:prstGeom prst="rect">
            <a:avLst/>
          </a:prstGeom>
          <a:ln w="9360">
            <a:noFill/>
          </a:ln>
        </p:spPr>
      </p:pic>
      <p:sp>
        <p:nvSpPr>
          <p:cNvPr id="923" name="CustomShape 1"/>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E7BC5176-4767-4F33-9A7E-C44C42406276}" type="slidenum">
              <a:rPr b="0" lang="en-US" sz="1400" spc="-1" strike="noStrike">
                <a:solidFill>
                  <a:srgbClr val="000000"/>
                </a:solidFill>
                <a:latin typeface="Arial"/>
                <a:ea typeface="DejaVu Sans"/>
              </a:rPr>
              <a:t>71</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CustomShape 1"/>
          <p:cNvSpPr/>
          <p:nvPr/>
        </p:nvSpPr>
        <p:spPr>
          <a:xfrm>
            <a:off x="330120" y="630000"/>
            <a:ext cx="8075880" cy="5670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br/>
            <a:r>
              <a:rPr b="1" lang="en-US" sz="2800" spc="-1" strike="noStrike">
                <a:solidFill>
                  <a:srgbClr val="000000"/>
                </a:solidFill>
                <a:latin typeface="Arial"/>
                <a:ea typeface="DejaVu Sans"/>
              </a:rPr>
              <a:t>Step 5: Assign an orientation to the keypoints</a:t>
            </a:r>
            <a:br/>
            <a:endParaRPr b="0" lang="en-US" sz="2800" spc="-1" strike="noStrike">
              <a:latin typeface="Arial"/>
            </a:endParaRPr>
          </a:p>
        </p:txBody>
      </p:sp>
      <p:sp>
        <p:nvSpPr>
          <p:cNvPr id="925" name="CustomShape 2"/>
          <p:cNvSpPr/>
          <p:nvPr/>
        </p:nvSpPr>
        <p:spPr>
          <a:xfrm>
            <a:off x="464760" y="1136880"/>
            <a:ext cx="7146000" cy="49366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400"/>
              </a:spcBef>
              <a:buClr>
                <a:srgbClr val="000000"/>
              </a:buClr>
              <a:buFont typeface="Symbol"/>
              <a:buChar char=""/>
            </a:pPr>
            <a:r>
              <a:rPr b="0" lang="en-US" sz="2000" spc="-1" strike="noStrike">
                <a:solidFill>
                  <a:srgbClr val="000000"/>
                </a:solidFill>
                <a:latin typeface="Arial"/>
                <a:ea typeface="DejaVu Sans"/>
              </a:rPr>
              <a:t>The idea is to </a:t>
            </a:r>
            <a:r>
              <a:rPr b="1" lang="en-US" sz="2000" spc="-1" strike="noStrike">
                <a:solidFill>
                  <a:srgbClr val="ff0000"/>
                </a:solidFill>
                <a:latin typeface="Arial"/>
                <a:ea typeface="DejaVu Sans"/>
              </a:rPr>
              <a:t>collect </a:t>
            </a:r>
            <a:r>
              <a:rPr b="1" lang="en-US" sz="2000" spc="-1" strike="noStrike" u="sng">
                <a:solidFill>
                  <a:srgbClr val="ff0000"/>
                </a:solidFill>
                <a:uFillTx/>
                <a:latin typeface="Arial"/>
                <a:ea typeface="DejaVu Sans"/>
              </a:rPr>
              <a:t>gradient magnitude and orientation </a:t>
            </a:r>
            <a:r>
              <a:rPr b="1" lang="en-US" sz="2000" spc="-1" strike="noStrike">
                <a:solidFill>
                  <a:srgbClr val="ff0000"/>
                </a:solidFill>
                <a:latin typeface="Arial"/>
                <a:ea typeface="DejaVu Sans"/>
              </a:rPr>
              <a:t>around each keypoint. </a:t>
            </a:r>
            <a:r>
              <a:rPr b="0" lang="en-US" sz="2000" spc="-1" strike="noStrike">
                <a:solidFill>
                  <a:srgbClr val="000000"/>
                </a:solidFill>
                <a:latin typeface="Arial"/>
                <a:ea typeface="DejaVu Sans"/>
              </a:rPr>
              <a:t>Then we figure out the </a:t>
            </a:r>
            <a:r>
              <a:rPr b="1" lang="en-US" sz="2000" spc="-1" strike="noStrike" u="sng">
                <a:solidFill>
                  <a:srgbClr val="ff0000"/>
                </a:solidFill>
                <a:uFillTx/>
                <a:latin typeface="Arial"/>
                <a:ea typeface="DejaVu Sans"/>
              </a:rPr>
              <a:t>most prominent orientatio</a:t>
            </a:r>
            <a:r>
              <a:rPr b="1" lang="en-US" sz="2000" spc="-1" strike="noStrike">
                <a:solidFill>
                  <a:srgbClr val="ff0000"/>
                </a:solidFill>
                <a:latin typeface="Arial"/>
                <a:ea typeface="DejaVu Sans"/>
              </a:rPr>
              <a:t>n</a:t>
            </a:r>
            <a:r>
              <a:rPr b="0" lang="en-US" sz="2000" spc="-1" strike="noStrike">
                <a:solidFill>
                  <a:srgbClr val="000000"/>
                </a:solidFill>
                <a:latin typeface="Arial"/>
                <a:ea typeface="DejaVu Sans"/>
              </a:rPr>
              <a:t>(s) in that region. And we assign this orientation(s) to the keypoint.</a:t>
            </a:r>
            <a:endParaRPr b="0" lang="en-US" sz="2000" spc="-1" strike="noStrike">
              <a:latin typeface="Arial"/>
            </a:endParaRPr>
          </a:p>
          <a:p>
            <a:pPr marL="343080" indent="-341640">
              <a:lnSpc>
                <a:spcPct val="100000"/>
              </a:lnSpc>
              <a:spcBef>
                <a:spcPts val="400"/>
              </a:spcBef>
              <a:buClr>
                <a:srgbClr val="000000"/>
              </a:buClr>
              <a:buFont typeface="Symbol"/>
              <a:buChar char=""/>
            </a:pPr>
            <a:r>
              <a:rPr b="1" lang="en-US" sz="2000" spc="-1" strike="noStrike">
                <a:solidFill>
                  <a:srgbClr val="000000"/>
                </a:solidFill>
                <a:latin typeface="Arial"/>
                <a:ea typeface="DejaVu Sans"/>
              </a:rPr>
              <a:t>This orientation provides rotation invariance</a:t>
            </a:r>
            <a:endParaRPr b="0" lang="en-US" sz="2000" spc="-1" strike="noStrike">
              <a:latin typeface="Arial"/>
            </a:endParaRPr>
          </a:p>
          <a:p>
            <a:pPr marL="343080" indent="-341640">
              <a:lnSpc>
                <a:spcPct val="100000"/>
              </a:lnSpc>
              <a:spcBef>
                <a:spcPts val="479"/>
              </a:spcBef>
              <a:buClr>
                <a:srgbClr val="000000"/>
              </a:buClr>
              <a:buFont typeface="Symbol"/>
              <a:buChar char=""/>
            </a:pPr>
            <a:r>
              <a:rPr b="0" lang="en-US" sz="2400" spc="-1" strike="noStrike">
                <a:solidFill>
                  <a:srgbClr val="000000"/>
                </a:solidFill>
                <a:latin typeface="Arial"/>
                <a:ea typeface="PMingLiU"/>
              </a:rPr>
              <a:t>Let, for a keypoint, L is the image with the closest scale.</a:t>
            </a:r>
            <a:endParaRPr b="0" lang="en-US" sz="2400" spc="-1" strike="noStrike">
              <a:latin typeface="Arial"/>
            </a:endParaRPr>
          </a:p>
          <a:p>
            <a:pPr lvl="1" marL="743040" indent="-284400">
              <a:lnSpc>
                <a:spcPct val="100000"/>
              </a:lnSpc>
              <a:spcBef>
                <a:spcPts val="400"/>
              </a:spcBef>
              <a:buClr>
                <a:srgbClr val="000000"/>
              </a:buClr>
              <a:buFont typeface="Symbol"/>
              <a:buChar char=""/>
            </a:pPr>
            <a:r>
              <a:rPr b="0" lang="en-US" sz="2000" spc="-1" strike="noStrike">
                <a:solidFill>
                  <a:srgbClr val="000000"/>
                </a:solidFill>
                <a:latin typeface="Arial"/>
                <a:ea typeface="PMingLiU"/>
              </a:rPr>
              <a:t>Compute gradient magnitude and orientation using finite differences:</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641"/>
              </a:spcBef>
            </a:pPr>
            <a:endParaRPr b="0" lang="en-US" sz="2000" spc="-1" strike="noStrike">
              <a:latin typeface="Arial"/>
            </a:endParaRPr>
          </a:p>
        </p:txBody>
      </p:sp>
      <p:pic>
        <p:nvPicPr>
          <p:cNvPr id="926" name="Picture 3" descr=""/>
          <p:cNvPicPr/>
          <p:nvPr/>
        </p:nvPicPr>
        <p:blipFill>
          <a:blip r:embed="rId1"/>
          <a:stretch/>
        </p:blipFill>
        <p:spPr>
          <a:xfrm>
            <a:off x="380880" y="4952880"/>
            <a:ext cx="8207640" cy="1293840"/>
          </a:xfrm>
          <a:prstGeom prst="rect">
            <a:avLst/>
          </a:prstGeom>
          <a:ln>
            <a:noFill/>
          </a:ln>
        </p:spPr>
      </p:pic>
      <p:sp>
        <p:nvSpPr>
          <p:cNvPr id="927"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28"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0DBFD418-7CD8-45AF-B6F1-F3D100ADBFBF}" type="slidenum">
              <a:rPr b="0" lang="en-US" sz="1400" spc="-1" strike="noStrike">
                <a:solidFill>
                  <a:srgbClr val="000000"/>
                </a:solidFill>
                <a:latin typeface="Arial"/>
                <a:ea typeface="DejaVu Sans"/>
              </a:rPr>
              <a:t>71</a:t>
            </a:fld>
            <a:endParaRPr b="0" lang="en-US" sz="1400" spc="-1" strike="noStrike">
              <a:latin typeface="Arial"/>
            </a:endParaRPr>
          </a:p>
        </p:txBody>
      </p:sp>
      <p:pic>
        <p:nvPicPr>
          <p:cNvPr id="929" name="" descr=""/>
          <p:cNvPicPr/>
          <p:nvPr/>
        </p:nvPicPr>
        <p:blipFill>
          <a:blip r:embed="rId2"/>
          <a:stretch/>
        </p:blipFill>
        <p:spPr>
          <a:xfrm>
            <a:off x="1828800" y="4138200"/>
            <a:ext cx="4723200" cy="8118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More motivation…  </a:t>
            </a:r>
            <a:endParaRPr b="0" lang="en-US" sz="4400" spc="-1" strike="noStrike">
              <a:latin typeface="Arial"/>
            </a:endParaRPr>
          </a:p>
        </p:txBody>
      </p:sp>
      <p:sp>
        <p:nvSpPr>
          <p:cNvPr id="198"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561"/>
              </a:spcBef>
            </a:pPr>
            <a:r>
              <a:rPr b="0" lang="en-US" sz="2800" spc="-1" strike="noStrike">
                <a:solidFill>
                  <a:srgbClr val="000000"/>
                </a:solidFill>
                <a:latin typeface="Arial"/>
                <a:ea typeface="DejaVu Sans"/>
              </a:rPr>
              <a:t>Feature points are used for:</a:t>
            </a:r>
            <a:endParaRPr b="0" lang="en-US" sz="28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Image alignment (e.g., mosaics)</a:t>
            </a:r>
            <a:endParaRPr b="0" lang="en-US" sz="24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3D reconstruction</a:t>
            </a:r>
            <a:endParaRPr b="0" lang="en-US" sz="24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Motion tracking</a:t>
            </a:r>
            <a:endParaRPr b="0" lang="en-US" sz="24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Object recognition</a:t>
            </a:r>
            <a:endParaRPr b="0" lang="en-US" sz="24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Indexing and database retrieval</a:t>
            </a:r>
            <a:endParaRPr b="0" lang="en-US" sz="24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Robot navigation</a:t>
            </a:r>
            <a:endParaRPr b="0" lang="en-US" sz="2400" spc="-1" strike="noStrike">
              <a:latin typeface="Arial"/>
            </a:endParaRPr>
          </a:p>
          <a:p>
            <a:pPr lvl="1" marL="743040" indent="-284400">
              <a:lnSpc>
                <a:spcPct val="100000"/>
              </a:lnSpc>
              <a:spcBef>
                <a:spcPts val="479"/>
              </a:spcBef>
              <a:buClr>
                <a:srgbClr val="000000"/>
              </a:buClr>
              <a:buFont typeface="Symbol"/>
              <a:buChar char=""/>
            </a:pPr>
            <a:r>
              <a:rPr b="0" lang="en-US" sz="2400" spc="-1" strike="noStrike">
                <a:solidFill>
                  <a:srgbClr val="000000"/>
                </a:solidFill>
                <a:latin typeface="Arial"/>
                <a:ea typeface="DejaVu Sans"/>
              </a:rPr>
              <a:t>… </a:t>
            </a:r>
            <a:r>
              <a:rPr b="0" lang="en-US" sz="2400" spc="-1" strike="noStrike">
                <a:solidFill>
                  <a:srgbClr val="000000"/>
                </a:solidFill>
                <a:latin typeface="Arial"/>
                <a:ea typeface="DejaVu Sans"/>
              </a:rPr>
              <a:t>other</a:t>
            </a:r>
            <a:endParaRPr b="0" lang="en-US" sz="2400" spc="-1" strike="noStrike">
              <a:latin typeface="Arial"/>
            </a:endParaRPr>
          </a:p>
        </p:txBody>
      </p:sp>
      <p:sp>
        <p:nvSpPr>
          <p:cNvPr id="199"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200"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0CF6964-2BB7-40CD-85E0-D0CE70D1A787}"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CustomShape 1"/>
          <p:cNvSpPr/>
          <p:nvPr/>
        </p:nvSpPr>
        <p:spPr>
          <a:xfrm>
            <a:off x="808200" y="-152280"/>
            <a:ext cx="807588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800" spc="-1" strike="noStrike">
                <a:solidFill>
                  <a:srgbClr val="000000"/>
                </a:solidFill>
                <a:latin typeface="Arial"/>
                <a:ea typeface="DejaVu Sans"/>
              </a:rPr>
              <a:t>Step 5: Assign an orientation to the keypoints</a:t>
            </a:r>
            <a:endParaRPr b="0" lang="en-US" sz="2800" spc="-1" strike="noStrike">
              <a:latin typeface="Arial"/>
            </a:endParaRPr>
          </a:p>
        </p:txBody>
      </p:sp>
      <p:sp>
        <p:nvSpPr>
          <p:cNvPr id="931" name="CustomShape 2"/>
          <p:cNvSpPr/>
          <p:nvPr/>
        </p:nvSpPr>
        <p:spPr>
          <a:xfrm>
            <a:off x="438120" y="582120"/>
            <a:ext cx="8228160" cy="6094440"/>
          </a:xfrm>
          <a:prstGeom prst="rect">
            <a:avLst/>
          </a:prstGeom>
          <a:noFill/>
          <a:ln>
            <a:noFill/>
          </a:ln>
        </p:spPr>
        <p:style>
          <a:lnRef idx="0"/>
          <a:fillRef idx="0"/>
          <a:effectRef idx="0"/>
          <a:fontRef idx="minor"/>
        </p:style>
        <p:txBody>
          <a:bodyPr lIns="90000" rIns="90000" tIns="45000" bIns="45000">
            <a:normAutofit fontScale="22000"/>
          </a:bodyPr>
          <a:p>
            <a:pPr marL="343080" indent="-341640">
              <a:lnSpc>
                <a:spcPct val="100000"/>
              </a:lnSpc>
              <a:spcBef>
                <a:spcPts val="660"/>
              </a:spcBef>
              <a:buClr>
                <a:srgbClr val="ff0000"/>
              </a:buClr>
              <a:buFont typeface="Arial"/>
              <a:buChar char="•"/>
            </a:pPr>
            <a:r>
              <a:rPr b="1" lang="en-US" sz="3300" spc="-1" strike="noStrike">
                <a:solidFill>
                  <a:srgbClr val="ff0000"/>
                </a:solidFill>
                <a:latin typeface="Arial"/>
                <a:ea typeface="DejaVu Sans"/>
              </a:rPr>
              <a:t>The magnitude and orientation is calculated for all pixels around the keypoint. </a:t>
            </a:r>
            <a:r>
              <a:rPr b="0" lang="en-US" sz="3300" spc="-1" strike="noStrike">
                <a:solidFill>
                  <a:srgbClr val="000000"/>
                </a:solidFill>
                <a:latin typeface="Arial"/>
                <a:ea typeface="DejaVu Sans"/>
              </a:rPr>
              <a:t>Then, A histogram is created. In this histogram, the 360 degrees of orientation are broken into 36 bins (each 10 degrees).the histogram will have a peak at some point.</a:t>
            </a: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581"/>
              </a:spcBef>
            </a:pPr>
            <a:endParaRPr b="0" lang="en-US" sz="3300" spc="-1" strike="noStrike">
              <a:latin typeface="Arial"/>
            </a:endParaRPr>
          </a:p>
          <a:p>
            <a:pPr marL="343080" indent="-341640">
              <a:lnSpc>
                <a:spcPct val="100000"/>
              </a:lnSpc>
              <a:spcBef>
                <a:spcPts val="660"/>
              </a:spcBef>
              <a:buClr>
                <a:srgbClr val="000000"/>
              </a:buClr>
              <a:buFont typeface="Arial"/>
              <a:buChar char="•"/>
            </a:pPr>
            <a:r>
              <a:rPr b="0" lang="en-US" sz="3300" spc="-1" strike="noStrike">
                <a:solidFill>
                  <a:srgbClr val="000000"/>
                </a:solidFill>
                <a:latin typeface="Arial"/>
                <a:ea typeface="DejaVu Sans"/>
              </a:rPr>
              <a:t>Above, you see the histogram peaks at 20-29 degrees. So, the keypoint </a:t>
            </a:r>
            <a:r>
              <a:rPr b="0" lang="en-US" sz="3300" spc="-1" strike="noStrike" u="sng">
                <a:solidFill>
                  <a:srgbClr val="000000"/>
                </a:solidFill>
                <a:uFillTx/>
                <a:latin typeface="Arial"/>
                <a:ea typeface="DejaVu Sans"/>
              </a:rPr>
              <a:t>is assigned orientation 3 </a:t>
            </a:r>
            <a:r>
              <a:rPr b="0" lang="en-US" sz="3300" spc="-1" strike="noStrike">
                <a:solidFill>
                  <a:srgbClr val="000000"/>
                </a:solidFill>
                <a:latin typeface="Arial"/>
                <a:ea typeface="DejaVu Sans"/>
              </a:rPr>
              <a:t>(the third bin). And the “amount” that is added to the bin is proportional to the magnitude of gradient at that point</a:t>
            </a:r>
            <a:endParaRPr b="0" lang="en-US" sz="3300" spc="-1" strike="noStrike">
              <a:latin typeface="Arial"/>
            </a:endParaRPr>
          </a:p>
          <a:p>
            <a:pPr>
              <a:lnSpc>
                <a:spcPct val="100000"/>
              </a:lnSpc>
              <a:spcBef>
                <a:spcPts val="660"/>
              </a:spcBef>
            </a:pPr>
            <a:endParaRPr b="0" lang="en-US" sz="3300" spc="-1" strike="noStrike">
              <a:latin typeface="Arial"/>
            </a:endParaRPr>
          </a:p>
          <a:p>
            <a:pPr marL="343080" indent="-341640">
              <a:lnSpc>
                <a:spcPct val="100000"/>
              </a:lnSpc>
              <a:spcBef>
                <a:spcPts val="660"/>
              </a:spcBef>
              <a:buClr>
                <a:srgbClr val="000000"/>
              </a:buClr>
              <a:buFont typeface="Arial"/>
              <a:buChar char="•"/>
            </a:pPr>
            <a:r>
              <a:rPr b="0" lang="en-US" sz="3300" spc="-1" strike="noStrike">
                <a:solidFill>
                  <a:srgbClr val="000000"/>
                </a:solidFill>
                <a:latin typeface="Arial"/>
                <a:ea typeface="DejaVu Sans"/>
              </a:rPr>
              <a:t>Also, any peaks above 80% of the highest peak are converted into a new keypoint. This new keypoint </a:t>
            </a:r>
            <a:r>
              <a:rPr b="0" lang="en-US" sz="3300" spc="-1" strike="noStrike" u="sng">
                <a:solidFill>
                  <a:srgbClr val="000000"/>
                </a:solidFill>
                <a:uFillTx/>
                <a:latin typeface="Arial"/>
                <a:ea typeface="DejaVu Sans"/>
              </a:rPr>
              <a:t>has the same location and scale </a:t>
            </a:r>
            <a:r>
              <a:rPr b="0" lang="en-US" sz="3300" spc="-1" strike="noStrike">
                <a:solidFill>
                  <a:srgbClr val="000000"/>
                </a:solidFill>
                <a:latin typeface="Arial"/>
                <a:ea typeface="DejaVu Sans"/>
              </a:rPr>
              <a:t>as the original. </a:t>
            </a:r>
            <a:r>
              <a:rPr b="0" lang="en-US" sz="3300" spc="-1" strike="noStrike" u="sng">
                <a:solidFill>
                  <a:srgbClr val="000000"/>
                </a:solidFill>
                <a:uFillTx/>
                <a:latin typeface="Arial"/>
                <a:ea typeface="DejaVu Sans"/>
              </a:rPr>
              <a:t>But it’s orientation is equal to the other peak</a:t>
            </a:r>
            <a:r>
              <a:rPr b="0" lang="en-US" sz="3300" spc="-1" strike="noStrike">
                <a:solidFill>
                  <a:srgbClr val="000000"/>
                </a:solidFill>
                <a:latin typeface="Arial"/>
                <a:ea typeface="DejaVu Sans"/>
              </a:rPr>
              <a:t>.So, </a:t>
            </a:r>
            <a:r>
              <a:rPr b="0" lang="en-US" sz="3300" spc="-1" strike="noStrike" u="sng">
                <a:solidFill>
                  <a:srgbClr val="000000"/>
                </a:solidFill>
                <a:uFillTx/>
                <a:latin typeface="Arial"/>
                <a:ea typeface="DejaVu Sans"/>
              </a:rPr>
              <a:t>orientation can split up one keypoint into multiple keypoints</a:t>
            </a:r>
            <a:r>
              <a:rPr b="0" lang="en-US" sz="3300" spc="-1" strike="noStrike">
                <a:solidFill>
                  <a:srgbClr val="000000"/>
                </a:solidFill>
                <a:latin typeface="Arial"/>
                <a:ea typeface="DejaVu Sans"/>
              </a:rPr>
              <a:t>.</a:t>
            </a:r>
            <a:endParaRPr b="0" lang="en-US" sz="3300" spc="-1" strike="noStrike">
              <a:latin typeface="Arial"/>
            </a:endParaRPr>
          </a:p>
          <a:p>
            <a:pPr>
              <a:lnSpc>
                <a:spcPct val="100000"/>
              </a:lnSpc>
              <a:spcBef>
                <a:spcPts val="581"/>
              </a:spcBef>
            </a:pPr>
            <a:endParaRPr b="0" lang="en-US" sz="3300" spc="-1" strike="noStrike">
              <a:latin typeface="Arial"/>
            </a:endParaRPr>
          </a:p>
          <a:p>
            <a:pPr>
              <a:lnSpc>
                <a:spcPct val="100000"/>
              </a:lnSpc>
              <a:spcBef>
                <a:spcPts val="641"/>
              </a:spcBef>
            </a:pPr>
            <a:endParaRPr b="0" lang="en-US" sz="3300" spc="-1" strike="noStrike">
              <a:latin typeface="Arial"/>
            </a:endParaRPr>
          </a:p>
        </p:txBody>
      </p:sp>
      <p:pic>
        <p:nvPicPr>
          <p:cNvPr id="932" name="Picture 2" descr=""/>
          <p:cNvPicPr/>
          <p:nvPr/>
        </p:nvPicPr>
        <p:blipFill>
          <a:blip r:embed="rId1"/>
          <a:stretch/>
        </p:blipFill>
        <p:spPr>
          <a:xfrm>
            <a:off x="2638440" y="1566360"/>
            <a:ext cx="4309920" cy="2872800"/>
          </a:xfrm>
          <a:prstGeom prst="rect">
            <a:avLst/>
          </a:prstGeom>
          <a:ln>
            <a:noFill/>
          </a:ln>
        </p:spPr>
      </p:pic>
      <p:sp>
        <p:nvSpPr>
          <p:cNvPr id="933"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951EFAB-9E1E-48C0-A9C0-45FABF1E6849}"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PMingLiU"/>
              </a:rPr>
              <a:t>Orientation assignment</a:t>
            </a:r>
            <a:endParaRPr b="0" lang="en-US" sz="4000" spc="-1" strike="noStrike">
              <a:latin typeface="Arial"/>
            </a:endParaRPr>
          </a:p>
        </p:txBody>
      </p:sp>
      <p:pic>
        <p:nvPicPr>
          <p:cNvPr id="935" name="Picture 3" descr=""/>
          <p:cNvPicPr/>
          <p:nvPr/>
        </p:nvPicPr>
        <p:blipFill>
          <a:blip r:embed="rId1"/>
          <a:stretch/>
        </p:blipFill>
        <p:spPr>
          <a:xfrm>
            <a:off x="395280" y="1125360"/>
            <a:ext cx="8487000" cy="5397480"/>
          </a:xfrm>
          <a:prstGeom prst="rect">
            <a:avLst/>
          </a:prstGeom>
          <a:ln>
            <a:noFill/>
          </a:ln>
        </p:spPr>
      </p:pic>
      <p:sp>
        <p:nvSpPr>
          <p:cNvPr id="936"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37"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12B831B-576A-4BEC-9A03-F261C55E50FF}"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PMingLiU"/>
              </a:rPr>
              <a:t>Orientation assignment</a:t>
            </a:r>
            <a:endParaRPr b="0" lang="en-US" sz="4000" spc="-1" strike="noStrike">
              <a:latin typeface="Arial"/>
            </a:endParaRPr>
          </a:p>
        </p:txBody>
      </p:sp>
      <p:pic>
        <p:nvPicPr>
          <p:cNvPr id="939" name="Picture 3" descr=""/>
          <p:cNvPicPr/>
          <p:nvPr/>
        </p:nvPicPr>
        <p:blipFill>
          <a:blip r:embed="rId1"/>
          <a:stretch/>
        </p:blipFill>
        <p:spPr>
          <a:xfrm>
            <a:off x="1116000" y="1141560"/>
            <a:ext cx="6921720" cy="5381640"/>
          </a:xfrm>
          <a:prstGeom prst="rect">
            <a:avLst/>
          </a:prstGeom>
          <a:ln>
            <a:noFill/>
          </a:ln>
        </p:spPr>
      </p:pic>
      <p:sp>
        <p:nvSpPr>
          <p:cNvPr id="940"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41"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8B531E4-A036-429E-A64F-C0FDBA0F0A52}"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PMingLiU"/>
              </a:rPr>
              <a:t>Orientation assignment</a:t>
            </a:r>
            <a:endParaRPr b="0" lang="en-US" sz="4000" spc="-1" strike="noStrike">
              <a:latin typeface="Arial"/>
            </a:endParaRPr>
          </a:p>
        </p:txBody>
      </p:sp>
      <p:pic>
        <p:nvPicPr>
          <p:cNvPr id="943" name="Picture 3" descr=""/>
          <p:cNvPicPr/>
          <p:nvPr/>
        </p:nvPicPr>
        <p:blipFill>
          <a:blip r:embed="rId1"/>
          <a:stretch/>
        </p:blipFill>
        <p:spPr>
          <a:xfrm>
            <a:off x="684360" y="1052640"/>
            <a:ext cx="7883640" cy="5418360"/>
          </a:xfrm>
          <a:prstGeom prst="rect">
            <a:avLst/>
          </a:prstGeom>
          <a:ln>
            <a:noFill/>
          </a:ln>
        </p:spPr>
      </p:pic>
      <p:sp>
        <p:nvSpPr>
          <p:cNvPr id="944"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45"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2516958-0A19-44C6-A71D-72725062D455}"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PMingLiU"/>
              </a:rPr>
              <a:t>Orientation assignment</a:t>
            </a:r>
            <a:endParaRPr b="0" lang="en-US" sz="4000" spc="-1" strike="noStrike">
              <a:latin typeface="Arial"/>
            </a:endParaRPr>
          </a:p>
        </p:txBody>
      </p:sp>
      <p:pic>
        <p:nvPicPr>
          <p:cNvPr id="947" name="Picture 3" descr=""/>
          <p:cNvPicPr/>
          <p:nvPr/>
        </p:nvPicPr>
        <p:blipFill>
          <a:blip r:embed="rId1"/>
          <a:stretch/>
        </p:blipFill>
        <p:spPr>
          <a:xfrm>
            <a:off x="395280" y="1052640"/>
            <a:ext cx="8355240" cy="5734080"/>
          </a:xfrm>
          <a:prstGeom prst="rect">
            <a:avLst/>
          </a:prstGeom>
          <a:ln>
            <a:noFill/>
          </a:ln>
        </p:spPr>
      </p:pic>
      <p:sp>
        <p:nvSpPr>
          <p:cNvPr id="948" name="CustomShape 2"/>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507EFFB-CD19-400E-874A-18318AFC7995}"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PMingLiU"/>
              </a:rPr>
              <a:t>SIFT descriptor</a:t>
            </a:r>
            <a:endParaRPr b="0" lang="en-US" sz="4000" spc="-1" strike="noStrike">
              <a:latin typeface="Arial"/>
            </a:endParaRPr>
          </a:p>
        </p:txBody>
      </p:sp>
      <p:pic>
        <p:nvPicPr>
          <p:cNvPr id="950" name="Picture 3" descr=""/>
          <p:cNvPicPr/>
          <p:nvPr/>
        </p:nvPicPr>
        <p:blipFill>
          <a:blip r:embed="rId1"/>
          <a:stretch/>
        </p:blipFill>
        <p:spPr>
          <a:xfrm>
            <a:off x="2158920" y="1150920"/>
            <a:ext cx="4875480" cy="4875480"/>
          </a:xfrm>
          <a:prstGeom prst="rect">
            <a:avLst/>
          </a:prstGeom>
          <a:ln>
            <a:noFill/>
          </a:ln>
        </p:spPr>
      </p:pic>
      <p:sp>
        <p:nvSpPr>
          <p:cNvPr id="951" name="CustomShape 2"/>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52" name="CustomShape 3"/>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D652C5A-B783-4795-9C27-064E641EFA64}"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4000" spc="-1" strike="noStrike">
                <a:solidFill>
                  <a:srgbClr val="000000"/>
                </a:solidFill>
                <a:latin typeface="Arial"/>
                <a:ea typeface="DejaVu Sans"/>
              </a:rPr>
              <a:t>Step 6: Generate SIFT features</a:t>
            </a:r>
            <a:endParaRPr b="0" lang="en-US" sz="4000" spc="-1" strike="noStrike">
              <a:latin typeface="Arial"/>
            </a:endParaRPr>
          </a:p>
        </p:txBody>
      </p:sp>
      <p:sp>
        <p:nvSpPr>
          <p:cNvPr id="954"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Each point so far has x, y, σ, m, θ</a:t>
            </a:r>
            <a:endParaRPr b="0" lang="en-US" sz="32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Location x,y</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Scale: σ</a:t>
            </a:r>
            <a:endParaRPr b="0" lang="en-US" sz="28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PMingLiU"/>
              </a:rPr>
              <a:t>gradient magnitude and orientation: m, θ</a:t>
            </a:r>
            <a:endParaRPr b="0" lang="en-US" sz="2800" spc="-1" strike="noStrike">
              <a:latin typeface="Arial"/>
            </a:endParaRPr>
          </a:p>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PMingLiU"/>
              </a:rPr>
              <a:t>Now we need a descriptor for the region</a:t>
            </a:r>
            <a:endParaRPr b="0" lang="en-US" sz="3200" spc="-1" strike="noStrike">
              <a:latin typeface="Arial"/>
            </a:endParaRPr>
          </a:p>
          <a:p>
            <a:pPr lvl="1" marL="669960" indent="-324000">
              <a:lnSpc>
                <a:spcPct val="100000"/>
              </a:lnSpc>
              <a:spcBef>
                <a:spcPts val="561"/>
              </a:spcBef>
              <a:buClr>
                <a:srgbClr val="000000"/>
              </a:buClr>
              <a:buFont typeface="Symbol"/>
              <a:buChar char=""/>
            </a:pPr>
            <a:r>
              <a:rPr b="0" lang="en-US" sz="2800" spc="-1" strike="noStrike">
                <a:solidFill>
                  <a:srgbClr val="000000"/>
                </a:solidFill>
                <a:latin typeface="Arial"/>
                <a:ea typeface="PMingLiU"/>
              </a:rPr>
              <a:t>Could sample intensities around point, but…</a:t>
            </a:r>
            <a:endParaRPr b="0" lang="en-US" sz="2800" spc="-1" strike="noStrike">
              <a:latin typeface="Arial"/>
            </a:endParaRPr>
          </a:p>
          <a:p>
            <a:pPr lvl="2" marL="1022400" indent="-349560">
              <a:lnSpc>
                <a:spcPct val="100000"/>
              </a:lnSpc>
              <a:spcBef>
                <a:spcPts val="479"/>
              </a:spcBef>
              <a:buClr>
                <a:srgbClr val="000000"/>
              </a:buClr>
              <a:buFont typeface="Symbol"/>
              <a:buChar char=""/>
            </a:pPr>
            <a:r>
              <a:rPr b="0" lang="en-US" sz="2400" spc="-1" strike="noStrike">
                <a:solidFill>
                  <a:srgbClr val="000000"/>
                </a:solidFill>
                <a:latin typeface="Arial"/>
                <a:ea typeface="PMingLiU"/>
              </a:rPr>
              <a:t>Sensitive to lighting changes</a:t>
            </a:r>
            <a:endParaRPr b="0" lang="en-US" sz="2400" spc="-1" strike="noStrike">
              <a:latin typeface="Arial"/>
            </a:endParaRPr>
          </a:p>
          <a:p>
            <a:pPr lvl="2" marL="1022400" indent="-349560">
              <a:lnSpc>
                <a:spcPct val="100000"/>
              </a:lnSpc>
              <a:spcBef>
                <a:spcPts val="479"/>
              </a:spcBef>
              <a:buClr>
                <a:srgbClr val="000000"/>
              </a:buClr>
              <a:buFont typeface="Symbol"/>
              <a:buChar char=""/>
            </a:pPr>
            <a:r>
              <a:rPr b="0" lang="en-US" sz="2400" spc="-1" strike="noStrike">
                <a:solidFill>
                  <a:srgbClr val="000000"/>
                </a:solidFill>
                <a:latin typeface="Arial"/>
                <a:ea typeface="PMingLiU"/>
              </a:rPr>
              <a:t>Sensitive to slight errors in x, y, θ</a:t>
            </a:r>
            <a:endParaRPr b="0" lang="en-US" sz="2400" spc="-1" strike="noStrike">
              <a:latin typeface="Arial"/>
            </a:endParaRPr>
          </a:p>
        </p:txBody>
      </p:sp>
      <p:sp>
        <p:nvSpPr>
          <p:cNvPr id="955"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56"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139D4CB1-B44E-4BF8-A93D-DD572F7F24A7}"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CustomShape 1"/>
          <p:cNvSpPr/>
          <p:nvPr/>
        </p:nvSpPr>
        <p:spPr>
          <a:xfrm>
            <a:off x="457200" y="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000000"/>
                </a:solidFill>
                <a:latin typeface="Arial"/>
                <a:ea typeface="DejaVu Sans"/>
              </a:rPr>
              <a:t>Making descriptor rotation invariant</a:t>
            </a:r>
            <a:endParaRPr b="0" lang="en-US" sz="4000" spc="-1" strike="noStrike">
              <a:latin typeface="Arial"/>
            </a:endParaRPr>
          </a:p>
        </p:txBody>
      </p:sp>
      <p:grpSp>
        <p:nvGrpSpPr>
          <p:cNvPr id="958" name="Group 2"/>
          <p:cNvGrpSpPr/>
          <p:nvPr/>
        </p:nvGrpSpPr>
        <p:grpSpPr>
          <a:xfrm>
            <a:off x="5786280" y="927000"/>
            <a:ext cx="3166560" cy="1153800"/>
            <a:chOff x="5786280" y="927000"/>
            <a:chExt cx="3166560" cy="1153800"/>
          </a:xfrm>
        </p:grpSpPr>
        <p:pic>
          <p:nvPicPr>
            <p:cNvPr id="959" name="Picture 6" descr="http://www.yeodoug.com/resources/dc_french/lincoln_memorial/lincoln_memorial_02.jpg"/>
            <p:cNvPicPr/>
            <p:nvPr/>
          </p:nvPicPr>
          <p:blipFill>
            <a:blip r:embed="rId1"/>
            <a:stretch/>
          </p:blipFill>
          <p:spPr>
            <a:xfrm>
              <a:off x="5786280" y="927000"/>
              <a:ext cx="1207440" cy="1128960"/>
            </a:xfrm>
            <a:prstGeom prst="rect">
              <a:avLst/>
            </a:prstGeom>
            <a:ln>
              <a:noFill/>
            </a:ln>
          </p:spPr>
        </p:pic>
        <p:pic>
          <p:nvPicPr>
            <p:cNvPr id="960" name="Picture 6" descr="http://www.yeodoug.com/resources/dc_french/lincoln_memorial/lincoln_memorial_02.jpg"/>
            <p:cNvPicPr/>
            <p:nvPr/>
          </p:nvPicPr>
          <p:blipFill>
            <a:blip r:embed="rId2"/>
            <a:stretch/>
          </p:blipFill>
          <p:spPr>
            <a:xfrm>
              <a:off x="7745400" y="927000"/>
              <a:ext cx="1207440" cy="1128960"/>
            </a:xfrm>
            <a:prstGeom prst="rect">
              <a:avLst/>
            </a:prstGeom>
            <a:ln>
              <a:noFill/>
            </a:ln>
          </p:spPr>
        </p:pic>
        <p:sp>
          <p:nvSpPr>
            <p:cNvPr id="961" name="CustomShape 3"/>
            <p:cNvSpPr/>
            <p:nvPr/>
          </p:nvSpPr>
          <p:spPr>
            <a:xfrm>
              <a:off x="7029720" y="1326960"/>
              <a:ext cx="682920" cy="337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962" name="CustomShape 4"/>
            <p:cNvSpPr/>
            <p:nvPr/>
          </p:nvSpPr>
          <p:spPr>
            <a:xfrm>
              <a:off x="6095880" y="1776600"/>
              <a:ext cx="59040" cy="5904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963" name="CustomShape 5"/>
            <p:cNvSpPr/>
            <p:nvPr/>
          </p:nvSpPr>
          <p:spPr>
            <a:xfrm>
              <a:off x="6364800" y="1067400"/>
              <a:ext cx="59040" cy="5904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964" name="CustomShape 6"/>
            <p:cNvSpPr/>
            <p:nvPr/>
          </p:nvSpPr>
          <p:spPr>
            <a:xfrm>
              <a:off x="6535080" y="1776600"/>
              <a:ext cx="59040" cy="5904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965" name="CustomShape 7"/>
            <p:cNvSpPr/>
            <p:nvPr/>
          </p:nvSpPr>
          <p:spPr>
            <a:xfrm>
              <a:off x="8055000" y="1785960"/>
              <a:ext cx="59040" cy="5904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966" name="CustomShape 8"/>
            <p:cNvSpPr/>
            <p:nvPr/>
          </p:nvSpPr>
          <p:spPr>
            <a:xfrm>
              <a:off x="8323920" y="1076760"/>
              <a:ext cx="59040" cy="5904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967" name="CustomShape 9"/>
            <p:cNvSpPr/>
            <p:nvPr/>
          </p:nvSpPr>
          <p:spPr>
            <a:xfrm>
              <a:off x="8494200" y="1785960"/>
              <a:ext cx="59040" cy="5904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968" name="CustomShape 10"/>
            <p:cNvSpPr/>
            <p:nvPr/>
          </p:nvSpPr>
          <p:spPr>
            <a:xfrm rot="20050800">
              <a:off x="8269200" y="1015920"/>
              <a:ext cx="174960" cy="174960"/>
            </a:xfrm>
            <a:prstGeom prst="rect">
              <a:avLst/>
            </a:prstGeom>
            <a:no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969" name="CustomShape 11"/>
            <p:cNvSpPr/>
            <p:nvPr/>
          </p:nvSpPr>
          <p:spPr>
            <a:xfrm rot="1410600">
              <a:off x="8317440" y="1616040"/>
              <a:ext cx="401400" cy="401400"/>
            </a:xfrm>
            <a:prstGeom prst="rect">
              <a:avLst/>
            </a:prstGeom>
            <a:no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970" name="CustomShape 12"/>
            <p:cNvSpPr/>
            <p:nvPr/>
          </p:nvSpPr>
          <p:spPr>
            <a:xfrm rot="20962800">
              <a:off x="7932960" y="1669680"/>
              <a:ext cx="300600" cy="300600"/>
            </a:xfrm>
            <a:prstGeom prst="rect">
              <a:avLst/>
            </a:prstGeom>
            <a:noFill/>
            <a:ln w="9360">
              <a:solidFill>
                <a:schemeClr val="bg1"/>
              </a:solidFill>
              <a:round/>
            </a:ln>
          </p:spPr>
          <p:style>
            <a:lnRef idx="2">
              <a:schemeClr val="accent1">
                <a:shade val="50000"/>
              </a:schemeClr>
            </a:lnRef>
            <a:fillRef idx="1">
              <a:schemeClr val="accent1"/>
            </a:fillRef>
            <a:effectRef idx="0">
              <a:schemeClr val="accent1"/>
            </a:effectRef>
            <a:fontRef idx="minor"/>
          </p:style>
        </p:sp>
      </p:grpSp>
      <p:pic>
        <p:nvPicPr>
          <p:cNvPr id="971" name="Picture 2" descr=""/>
          <p:cNvPicPr/>
          <p:nvPr/>
        </p:nvPicPr>
        <p:blipFill>
          <a:blip r:embed="rId3"/>
          <a:stretch/>
        </p:blipFill>
        <p:spPr>
          <a:xfrm>
            <a:off x="2643120" y="3333600"/>
            <a:ext cx="3713400" cy="2608560"/>
          </a:xfrm>
          <a:prstGeom prst="rect">
            <a:avLst/>
          </a:prstGeom>
          <a:ln w="9360">
            <a:noFill/>
          </a:ln>
        </p:spPr>
      </p:pic>
      <p:pic>
        <p:nvPicPr>
          <p:cNvPr id="972" name="Picture 3" descr=""/>
          <p:cNvPicPr/>
          <p:nvPr/>
        </p:nvPicPr>
        <p:blipFill>
          <a:blip r:embed="rId4"/>
          <a:stretch/>
        </p:blipFill>
        <p:spPr>
          <a:xfrm>
            <a:off x="5214960" y="4262400"/>
            <a:ext cx="1532160" cy="1551240"/>
          </a:xfrm>
          <a:prstGeom prst="rect">
            <a:avLst/>
          </a:prstGeom>
          <a:ln w="9360">
            <a:noFill/>
          </a:ln>
        </p:spPr>
      </p:pic>
      <p:sp>
        <p:nvSpPr>
          <p:cNvPr id="973" name="CustomShape 13"/>
          <p:cNvSpPr/>
          <p:nvPr/>
        </p:nvSpPr>
        <p:spPr>
          <a:xfrm flipV="1">
            <a:off x="5214960" y="4045320"/>
            <a:ext cx="1570320" cy="27000"/>
          </a:xfrm>
          <a:custGeom>
            <a:avLst/>
            <a:gdLst/>
            <a:ahLst/>
            <a:rect l="l" t="t" r="r" b="b"/>
            <a:pathLst>
              <a:path w="21600" h="21600">
                <a:moveTo>
                  <a:pt x="0" y="0"/>
                </a:moveTo>
                <a:lnTo>
                  <a:pt x="21600" y="21600"/>
                </a:lnTo>
              </a:path>
            </a:pathLst>
          </a:custGeom>
          <a:solidFill>
            <a:schemeClr val="accent1"/>
          </a:solidFill>
          <a:ln w="38160">
            <a:solidFill>
              <a:schemeClr val="bg1"/>
            </a:solidFill>
            <a:round/>
            <a:headEnd len="med" type="triangle" w="med"/>
            <a:tailEnd len="med" type="triangle" w="med"/>
          </a:ln>
        </p:spPr>
        <p:style>
          <a:lnRef idx="0"/>
          <a:fillRef idx="0"/>
          <a:effectRef idx="0"/>
          <a:fontRef idx="minor"/>
        </p:style>
      </p:sp>
      <p:sp>
        <p:nvSpPr>
          <p:cNvPr id="974" name="CustomShape 14"/>
          <p:cNvSpPr/>
          <p:nvPr/>
        </p:nvSpPr>
        <p:spPr>
          <a:xfrm>
            <a:off x="285840" y="2216880"/>
            <a:ext cx="857124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Arial"/>
                <a:ea typeface="DejaVu Sans"/>
              </a:rPr>
              <a:t>• </a:t>
            </a:r>
            <a:r>
              <a:rPr b="0" lang="en-US" sz="2400" spc="-1" strike="noStrike">
                <a:solidFill>
                  <a:srgbClr val="000000"/>
                </a:solidFill>
                <a:latin typeface="Arial"/>
                <a:ea typeface="DejaVu Sans"/>
              </a:rPr>
              <a:t>Rotate patch according to its dominant gradient orientation</a:t>
            </a:r>
            <a:endParaRPr b="0" lang="en-US" sz="2400" spc="-1" strike="noStrike">
              <a:latin typeface="Arial"/>
            </a:endParaRPr>
          </a:p>
          <a:p>
            <a:pPr>
              <a:lnSpc>
                <a:spcPct val="100000"/>
              </a:lnSpc>
            </a:pPr>
            <a:r>
              <a:rPr b="0" lang="en-US" sz="2400" spc="-1" strike="noStrike">
                <a:solidFill>
                  <a:srgbClr val="000000"/>
                </a:solidFill>
                <a:latin typeface="Arial"/>
                <a:ea typeface="DejaVu Sans"/>
              </a:rPr>
              <a:t>• </a:t>
            </a:r>
            <a:r>
              <a:rPr b="0" lang="en-US" sz="2400" spc="-1" strike="noStrike">
                <a:solidFill>
                  <a:srgbClr val="000000"/>
                </a:solidFill>
                <a:latin typeface="Arial"/>
                <a:ea typeface="DejaVu Sans"/>
              </a:rPr>
              <a:t>This puts the patches into a canonical orientation.</a:t>
            </a:r>
            <a:endParaRPr b="0" lang="en-US" sz="2400" spc="-1" strike="noStrike">
              <a:latin typeface="Arial"/>
            </a:endParaRPr>
          </a:p>
        </p:txBody>
      </p:sp>
      <p:sp>
        <p:nvSpPr>
          <p:cNvPr id="975" name="CustomShape 15"/>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976" name="CustomShape 16"/>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B4E14F8-6450-4FC3-A4C2-7F0C0B67C58F}"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CustomShape 1"/>
          <p:cNvSpPr/>
          <p:nvPr/>
        </p:nvSpPr>
        <p:spPr>
          <a:xfrm>
            <a:off x="762120" y="522000"/>
            <a:ext cx="8075880" cy="490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br/>
            <a:br/>
            <a:br/>
            <a:r>
              <a:rPr b="1" lang="en-US" sz="3600" spc="-1" strike="noStrike">
                <a:solidFill>
                  <a:srgbClr val="000000"/>
                </a:solidFill>
                <a:latin typeface="Arial"/>
                <a:ea typeface="DejaVu Sans"/>
              </a:rPr>
              <a:t>Step 6: Generate SIFT features</a:t>
            </a:r>
            <a:br/>
            <a:br/>
            <a:endParaRPr b="0" lang="en-US" sz="3600" spc="-1" strike="noStrike">
              <a:latin typeface="Arial"/>
            </a:endParaRPr>
          </a:p>
        </p:txBody>
      </p:sp>
      <p:sp>
        <p:nvSpPr>
          <p:cNvPr id="978" name="CustomShape 2"/>
          <p:cNvSpPr/>
          <p:nvPr/>
        </p:nvSpPr>
        <p:spPr>
          <a:xfrm>
            <a:off x="762120" y="914400"/>
            <a:ext cx="8075880" cy="4978440"/>
          </a:xfrm>
          <a:prstGeom prst="rect">
            <a:avLst/>
          </a:prstGeom>
          <a:noFill/>
          <a:ln>
            <a:noFill/>
          </a:ln>
        </p:spPr>
        <p:style>
          <a:lnRef idx="0"/>
          <a:fillRef idx="0"/>
          <a:effectRef idx="0"/>
          <a:fontRef idx="minor"/>
        </p:style>
        <p:txBody>
          <a:bodyPr lIns="90000" rIns="90000" tIns="45000" bIns="45000">
            <a:noAutofit/>
          </a:bodyPr>
          <a:p>
            <a:pPr marL="343080" indent="-341640">
              <a:lnSpc>
                <a:spcPct val="100000"/>
              </a:lnSpc>
              <a:spcBef>
                <a:spcPts val="400"/>
              </a:spcBef>
              <a:buClr>
                <a:srgbClr val="000000"/>
              </a:buClr>
              <a:buFont typeface="Symbol"/>
              <a:buChar char=""/>
            </a:pPr>
            <a:r>
              <a:rPr b="0" lang="en-US" sz="2000" spc="-1" strike="noStrike">
                <a:solidFill>
                  <a:srgbClr val="000000"/>
                </a:solidFill>
                <a:latin typeface="Arial"/>
                <a:ea typeface="DejaVu Sans"/>
              </a:rPr>
              <a:t>Till now, we had scale and rotation invariance. Now we create a fingerprint for each keypoint to identify each keypoint.</a:t>
            </a:r>
            <a:endParaRPr b="0" lang="en-US" sz="2000" spc="-1" strike="noStrike">
              <a:latin typeface="Arial"/>
            </a:endParaRPr>
          </a:p>
          <a:p>
            <a:pPr marL="343080" indent="-341640">
              <a:lnSpc>
                <a:spcPct val="100000"/>
              </a:lnSpc>
              <a:spcBef>
                <a:spcPts val="400"/>
              </a:spcBef>
              <a:buClr>
                <a:srgbClr val="000000"/>
              </a:buClr>
              <a:buFont typeface="Symbol"/>
              <a:buChar char=""/>
            </a:pPr>
            <a:r>
              <a:rPr b="0" lang="en-US" sz="2000" spc="-1" strike="noStrike">
                <a:solidFill>
                  <a:srgbClr val="000000"/>
                </a:solidFill>
                <a:latin typeface="Arial"/>
                <a:ea typeface="DejaVu Sans"/>
              </a:rPr>
              <a:t>To do this, take a 16×16 window around the keypoint. This 16×16 window is broken into sixteen 4×4 windows</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p:txBody>
      </p:sp>
      <p:pic>
        <p:nvPicPr>
          <p:cNvPr id="979" name="Picture 2" descr=""/>
          <p:cNvPicPr/>
          <p:nvPr/>
        </p:nvPicPr>
        <p:blipFill>
          <a:blip r:embed="rId1"/>
          <a:stretch/>
        </p:blipFill>
        <p:spPr>
          <a:xfrm>
            <a:off x="1444680" y="2362320"/>
            <a:ext cx="5775480" cy="2886120"/>
          </a:xfrm>
          <a:prstGeom prst="rect">
            <a:avLst/>
          </a:prstGeom>
          <a:ln>
            <a:noFill/>
          </a:ln>
        </p:spPr>
      </p:pic>
      <p:sp>
        <p:nvSpPr>
          <p:cNvPr id="980" name="CustomShape 3"/>
          <p:cNvSpPr/>
          <p:nvPr/>
        </p:nvSpPr>
        <p:spPr>
          <a:xfrm>
            <a:off x="383400" y="5033880"/>
            <a:ext cx="8471160" cy="1461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Within each 4×4 window, </a:t>
            </a:r>
            <a:r>
              <a:rPr b="0" lang="en-US" sz="1800" spc="-1" strike="noStrike" u="sng">
                <a:solidFill>
                  <a:srgbClr val="000000"/>
                </a:solidFill>
                <a:uFillTx/>
                <a:latin typeface="Arial"/>
                <a:ea typeface="DejaVu Sans"/>
              </a:rPr>
              <a:t>gradient magnitudes and orientations are calculated</a:t>
            </a:r>
            <a:r>
              <a:rPr b="0" lang="en-US" sz="1800" spc="-1" strike="noStrike">
                <a:solidFill>
                  <a:srgbClr val="000000"/>
                </a:solidFill>
                <a:latin typeface="Arial"/>
                <a:ea typeface="DejaVu Sans"/>
              </a:rPr>
              <a:t>. These </a:t>
            </a:r>
            <a:r>
              <a:rPr b="0" lang="en-US" sz="1800" spc="-1" strike="noStrike" u="sng">
                <a:solidFill>
                  <a:srgbClr val="000000"/>
                </a:solidFill>
                <a:uFillTx/>
                <a:latin typeface="Arial"/>
                <a:ea typeface="DejaVu Sans"/>
              </a:rPr>
              <a:t>orientations are put into an 8 bin histogram</a:t>
            </a:r>
            <a:r>
              <a:rPr b="0" lang="en-US" sz="1800" spc="-1" strike="noStrike">
                <a:solidFill>
                  <a:srgbClr val="000000"/>
                </a:solidFill>
                <a:latin typeface="Arial"/>
                <a:ea typeface="DejaVu Sans"/>
              </a:rPr>
              <a:t>. the amount added to the bin depends on the </a:t>
            </a:r>
            <a:r>
              <a:rPr b="0" lang="en-US" sz="1800" spc="-1" strike="noStrike" u="sng">
                <a:solidFill>
                  <a:srgbClr val="000000"/>
                </a:solidFill>
                <a:uFillTx/>
                <a:latin typeface="Arial"/>
                <a:ea typeface="DejaVu Sans"/>
              </a:rPr>
              <a:t>magnitude of the gradient</a:t>
            </a:r>
            <a:r>
              <a:rPr b="0" lang="en-US" sz="1800" spc="-1" strike="noStrike">
                <a:solidFill>
                  <a:srgbClr val="000000"/>
                </a:solidFill>
                <a:latin typeface="Arial"/>
                <a:ea typeface="DejaVu Sans"/>
              </a:rPr>
              <a:t>, also depends on </a:t>
            </a:r>
            <a:r>
              <a:rPr b="0" lang="en-US" sz="1800" spc="-1" strike="noStrike" u="sng">
                <a:solidFill>
                  <a:srgbClr val="000000"/>
                </a:solidFill>
                <a:uFillTx/>
                <a:latin typeface="Arial"/>
                <a:ea typeface="DejaVu Sans"/>
              </a:rPr>
              <a:t>the distance from the keypoint</a:t>
            </a:r>
            <a:r>
              <a:rPr b="0" lang="en-US" sz="1800" spc="-1" strike="noStrike">
                <a:solidFill>
                  <a:srgbClr val="000000"/>
                </a:solidFill>
                <a:latin typeface="Arial"/>
                <a:ea typeface="DejaVu Sans"/>
              </a:rPr>
              <a:t>. So gradients that are far away from the keypoint will add smaller values to the histogram.</a:t>
            </a:r>
            <a:endParaRPr b="0" lang="en-US" sz="1800" spc="-1" strike="noStrike">
              <a:latin typeface="Arial"/>
            </a:endParaRPr>
          </a:p>
        </p:txBody>
      </p:sp>
      <p:sp>
        <p:nvSpPr>
          <p:cNvPr id="981"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72B53C2-25E2-44A6-AB5C-63D64877A3A4}"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CustomShape 1"/>
          <p:cNvSpPr/>
          <p:nvPr/>
        </p:nvSpPr>
        <p:spPr>
          <a:xfrm>
            <a:off x="533520" y="548280"/>
            <a:ext cx="7999560" cy="608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br/>
            <a:br/>
            <a:br/>
            <a:r>
              <a:rPr b="1" lang="en-US" sz="3200" spc="-1" strike="noStrike">
                <a:solidFill>
                  <a:srgbClr val="000000"/>
                </a:solidFill>
                <a:latin typeface="Arial"/>
                <a:ea typeface="DejaVu Sans"/>
              </a:rPr>
              <a:t>Step 6: Generate SIFT features (Cont.)</a:t>
            </a:r>
            <a:br/>
            <a:br/>
            <a:endParaRPr b="0" lang="en-US" sz="3200" spc="-1" strike="noStrike">
              <a:latin typeface="Arial"/>
            </a:endParaRPr>
          </a:p>
        </p:txBody>
      </p:sp>
      <p:sp>
        <p:nvSpPr>
          <p:cNvPr id="983" name="CustomShape 2"/>
          <p:cNvSpPr/>
          <p:nvPr/>
        </p:nvSpPr>
        <p:spPr>
          <a:xfrm>
            <a:off x="625320" y="1230480"/>
            <a:ext cx="8075880" cy="39776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r>
              <a:rPr b="0" lang="en-US" sz="2000" spc="-1" strike="noStrike">
                <a:solidFill>
                  <a:srgbClr val="000000"/>
                </a:solidFill>
                <a:latin typeface="Arial"/>
                <a:ea typeface="DejaVu Sans"/>
              </a:rPr>
              <a:t>Do this for all sixteen 4×4 regions. So you end up with 4x4x8 = 128 numbers. Once you have all 128 numbers, you normalize them. These 128 numbers form the </a:t>
            </a:r>
            <a:r>
              <a:rPr b="0" lang="en-US" sz="2000" spc="-1" strike="noStrike" u="sng">
                <a:solidFill>
                  <a:srgbClr val="000000"/>
                </a:solidFill>
                <a:uFillTx/>
                <a:latin typeface="Arial"/>
                <a:ea typeface="DejaVu Sans"/>
              </a:rPr>
              <a:t>“feature vector</a:t>
            </a:r>
            <a:r>
              <a:rPr b="0" lang="en-US" sz="2000" spc="-1" strike="noStrike">
                <a:solidFill>
                  <a:srgbClr val="000000"/>
                </a:solidFill>
                <a:latin typeface="Arial"/>
                <a:ea typeface="DejaVu Sans"/>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Arial"/>
                <a:ea typeface="DejaVu Sans"/>
              </a:rPr>
              <a:t>This keypoint is uniquely identified by this feature vector.</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p:txBody>
      </p:sp>
      <p:grpSp>
        <p:nvGrpSpPr>
          <p:cNvPr id="984" name="Group 3"/>
          <p:cNvGrpSpPr/>
          <p:nvPr/>
        </p:nvGrpSpPr>
        <p:grpSpPr>
          <a:xfrm>
            <a:off x="5695560" y="3352680"/>
            <a:ext cx="2945160" cy="2285280"/>
            <a:chOff x="5695560" y="3352680"/>
            <a:chExt cx="2945160" cy="2285280"/>
          </a:xfrm>
        </p:grpSpPr>
        <p:sp>
          <p:nvSpPr>
            <p:cNvPr id="985" name="CustomShape 4"/>
            <p:cNvSpPr/>
            <p:nvPr/>
          </p:nvSpPr>
          <p:spPr>
            <a:xfrm>
              <a:off x="5695560" y="4062240"/>
              <a:ext cx="246240" cy="1268640"/>
            </a:xfrm>
            <a:prstGeom prst="rect">
              <a:avLst/>
            </a:prstGeom>
            <a:solidFill>
              <a:srgbClr val="0000ff"/>
            </a:solidFill>
            <a:ln w="12600">
              <a:solidFill>
                <a:schemeClr val="tx1"/>
              </a:solidFill>
              <a:miter/>
            </a:ln>
          </p:spPr>
          <p:style>
            <a:lnRef idx="0"/>
            <a:fillRef idx="0"/>
            <a:effectRef idx="0"/>
            <a:fontRef idx="minor"/>
          </p:style>
        </p:sp>
        <p:sp>
          <p:nvSpPr>
            <p:cNvPr id="986" name="CustomShape 5"/>
            <p:cNvSpPr/>
            <p:nvPr/>
          </p:nvSpPr>
          <p:spPr>
            <a:xfrm>
              <a:off x="6080040" y="3630600"/>
              <a:ext cx="246240" cy="1700280"/>
            </a:xfrm>
            <a:prstGeom prst="rect">
              <a:avLst/>
            </a:prstGeom>
            <a:solidFill>
              <a:srgbClr val="0000ff"/>
            </a:solidFill>
            <a:ln w="12600">
              <a:solidFill>
                <a:schemeClr val="tx1"/>
              </a:solidFill>
              <a:miter/>
            </a:ln>
          </p:spPr>
          <p:style>
            <a:lnRef idx="0"/>
            <a:fillRef idx="0"/>
            <a:effectRef idx="0"/>
            <a:fontRef idx="minor"/>
          </p:style>
        </p:sp>
        <p:sp>
          <p:nvSpPr>
            <p:cNvPr id="987" name="CustomShape 6"/>
            <p:cNvSpPr/>
            <p:nvPr/>
          </p:nvSpPr>
          <p:spPr>
            <a:xfrm>
              <a:off x="6465600" y="4492800"/>
              <a:ext cx="246240" cy="838440"/>
            </a:xfrm>
            <a:prstGeom prst="rect">
              <a:avLst/>
            </a:prstGeom>
            <a:solidFill>
              <a:srgbClr val="0000ff"/>
            </a:solidFill>
            <a:ln w="12600">
              <a:solidFill>
                <a:schemeClr val="tx1"/>
              </a:solidFill>
              <a:miter/>
            </a:ln>
          </p:spPr>
          <p:style>
            <a:lnRef idx="0"/>
            <a:fillRef idx="0"/>
            <a:effectRef idx="0"/>
            <a:fontRef idx="minor"/>
          </p:style>
        </p:sp>
        <p:sp>
          <p:nvSpPr>
            <p:cNvPr id="988" name="CustomShape 7"/>
            <p:cNvSpPr/>
            <p:nvPr/>
          </p:nvSpPr>
          <p:spPr>
            <a:xfrm>
              <a:off x="6851520" y="4255920"/>
              <a:ext cx="246240" cy="1074960"/>
            </a:xfrm>
            <a:prstGeom prst="rect">
              <a:avLst/>
            </a:prstGeom>
            <a:solidFill>
              <a:srgbClr val="0000ff"/>
            </a:solidFill>
            <a:ln w="12600">
              <a:solidFill>
                <a:schemeClr val="tx1"/>
              </a:solidFill>
              <a:miter/>
            </a:ln>
          </p:spPr>
          <p:style>
            <a:lnRef idx="0"/>
            <a:fillRef idx="0"/>
            <a:effectRef idx="0"/>
            <a:fontRef idx="minor"/>
          </p:style>
        </p:sp>
        <p:sp>
          <p:nvSpPr>
            <p:cNvPr id="989" name="CustomShape 8"/>
            <p:cNvSpPr/>
            <p:nvPr/>
          </p:nvSpPr>
          <p:spPr>
            <a:xfrm>
              <a:off x="7237080" y="3352680"/>
              <a:ext cx="246240" cy="1978200"/>
            </a:xfrm>
            <a:prstGeom prst="rect">
              <a:avLst/>
            </a:prstGeom>
            <a:solidFill>
              <a:srgbClr val="0000ff"/>
            </a:solidFill>
            <a:ln w="12600">
              <a:solidFill>
                <a:schemeClr val="tx1"/>
              </a:solidFill>
              <a:miter/>
            </a:ln>
          </p:spPr>
          <p:style>
            <a:lnRef idx="0"/>
            <a:fillRef idx="0"/>
            <a:effectRef idx="0"/>
            <a:fontRef idx="minor"/>
          </p:style>
        </p:sp>
        <p:sp>
          <p:nvSpPr>
            <p:cNvPr id="990" name="CustomShape 9"/>
            <p:cNvSpPr/>
            <p:nvPr/>
          </p:nvSpPr>
          <p:spPr>
            <a:xfrm>
              <a:off x="7623000" y="4782960"/>
              <a:ext cx="246240" cy="547920"/>
            </a:xfrm>
            <a:prstGeom prst="rect">
              <a:avLst/>
            </a:prstGeom>
            <a:solidFill>
              <a:srgbClr val="0000ff"/>
            </a:solidFill>
            <a:ln w="12600">
              <a:solidFill>
                <a:schemeClr val="tx1"/>
              </a:solidFill>
              <a:miter/>
            </a:ln>
          </p:spPr>
          <p:style>
            <a:lnRef idx="0"/>
            <a:fillRef idx="0"/>
            <a:effectRef idx="0"/>
            <a:fontRef idx="minor"/>
          </p:style>
        </p:sp>
        <p:sp>
          <p:nvSpPr>
            <p:cNvPr id="991" name="CustomShape 10"/>
            <p:cNvSpPr/>
            <p:nvPr/>
          </p:nvSpPr>
          <p:spPr>
            <a:xfrm>
              <a:off x="8008560" y="4794120"/>
              <a:ext cx="246240" cy="536760"/>
            </a:xfrm>
            <a:prstGeom prst="rect">
              <a:avLst/>
            </a:prstGeom>
            <a:solidFill>
              <a:srgbClr val="0000ff"/>
            </a:solidFill>
            <a:ln w="12600">
              <a:solidFill>
                <a:schemeClr val="tx1"/>
              </a:solidFill>
              <a:miter/>
            </a:ln>
          </p:spPr>
          <p:style>
            <a:lnRef idx="0"/>
            <a:fillRef idx="0"/>
            <a:effectRef idx="0"/>
            <a:fontRef idx="minor"/>
          </p:style>
        </p:sp>
        <p:sp>
          <p:nvSpPr>
            <p:cNvPr id="992" name="CustomShape 11"/>
            <p:cNvSpPr/>
            <p:nvPr/>
          </p:nvSpPr>
          <p:spPr>
            <a:xfrm>
              <a:off x="8394480" y="3825720"/>
              <a:ext cx="246240" cy="1505160"/>
            </a:xfrm>
            <a:prstGeom prst="rect">
              <a:avLst/>
            </a:prstGeom>
            <a:solidFill>
              <a:srgbClr val="0000ff"/>
            </a:solidFill>
            <a:ln w="12600">
              <a:solidFill>
                <a:schemeClr val="tx1"/>
              </a:solidFill>
              <a:miter/>
            </a:ln>
          </p:spPr>
          <p:style>
            <a:lnRef idx="0"/>
            <a:fillRef idx="0"/>
            <a:effectRef idx="0"/>
            <a:fontRef idx="minor"/>
          </p:style>
        </p:sp>
        <p:sp>
          <p:nvSpPr>
            <p:cNvPr id="993" name="Line 12"/>
            <p:cNvSpPr/>
            <p:nvPr/>
          </p:nvSpPr>
          <p:spPr>
            <a:xfrm>
              <a:off x="5716080" y="5518080"/>
              <a:ext cx="193680" cy="0"/>
            </a:xfrm>
            <a:prstGeom prst="line">
              <a:avLst/>
            </a:prstGeom>
            <a:ln w="38160">
              <a:solidFill>
                <a:schemeClr val="tx1"/>
              </a:solidFill>
              <a:round/>
              <a:tailEnd len="med" type="triangle" w="med"/>
            </a:ln>
          </p:spPr>
          <p:style>
            <a:lnRef idx="0"/>
            <a:fillRef idx="0"/>
            <a:effectRef idx="0"/>
            <a:fontRef idx="minor"/>
          </p:style>
        </p:sp>
        <p:sp>
          <p:nvSpPr>
            <p:cNvPr id="994" name="Line 13"/>
            <p:cNvSpPr/>
            <p:nvPr/>
          </p:nvSpPr>
          <p:spPr>
            <a:xfrm flipV="1">
              <a:off x="6103440" y="5448240"/>
              <a:ext cx="177840" cy="102960"/>
            </a:xfrm>
            <a:prstGeom prst="line">
              <a:avLst/>
            </a:prstGeom>
            <a:ln w="38160">
              <a:solidFill>
                <a:schemeClr val="tx1"/>
              </a:solidFill>
              <a:round/>
              <a:tailEnd len="med" type="triangle" w="med"/>
            </a:ln>
          </p:spPr>
          <p:style>
            <a:lnRef idx="0"/>
            <a:fillRef idx="0"/>
            <a:effectRef idx="0"/>
            <a:fontRef idx="minor"/>
          </p:style>
        </p:sp>
        <p:sp>
          <p:nvSpPr>
            <p:cNvPr id="995" name="Line 14"/>
            <p:cNvSpPr/>
            <p:nvPr/>
          </p:nvSpPr>
          <p:spPr>
            <a:xfrm flipV="1">
              <a:off x="6607440" y="5421960"/>
              <a:ext cx="0" cy="193680"/>
            </a:xfrm>
            <a:prstGeom prst="line">
              <a:avLst/>
            </a:prstGeom>
            <a:ln w="38160">
              <a:solidFill>
                <a:schemeClr val="tx1"/>
              </a:solidFill>
              <a:round/>
              <a:tailEnd len="med" type="triangle" w="med"/>
            </a:ln>
          </p:spPr>
          <p:style>
            <a:lnRef idx="0"/>
            <a:fillRef idx="0"/>
            <a:effectRef idx="0"/>
            <a:fontRef idx="minor"/>
          </p:style>
        </p:sp>
        <p:sp>
          <p:nvSpPr>
            <p:cNvPr id="996" name="Line 15"/>
            <p:cNvSpPr/>
            <p:nvPr/>
          </p:nvSpPr>
          <p:spPr>
            <a:xfrm flipH="1" flipV="1">
              <a:off x="6915600" y="5410800"/>
              <a:ext cx="102960" cy="177840"/>
            </a:xfrm>
            <a:prstGeom prst="line">
              <a:avLst/>
            </a:prstGeom>
            <a:ln w="38160">
              <a:solidFill>
                <a:schemeClr val="tx1"/>
              </a:solidFill>
              <a:round/>
              <a:tailEnd len="med" type="triangle" w="med"/>
            </a:ln>
          </p:spPr>
          <p:style>
            <a:lnRef idx="0"/>
            <a:fillRef idx="0"/>
            <a:effectRef idx="0"/>
            <a:fontRef idx="minor"/>
          </p:style>
        </p:sp>
        <p:sp>
          <p:nvSpPr>
            <p:cNvPr id="997" name="Line 16"/>
            <p:cNvSpPr/>
            <p:nvPr/>
          </p:nvSpPr>
          <p:spPr>
            <a:xfrm flipH="1">
              <a:off x="7275240" y="5541840"/>
              <a:ext cx="193680" cy="0"/>
            </a:xfrm>
            <a:prstGeom prst="line">
              <a:avLst/>
            </a:prstGeom>
            <a:ln w="38160">
              <a:solidFill>
                <a:schemeClr val="tx1"/>
              </a:solidFill>
              <a:round/>
              <a:tailEnd len="med" type="triangle" w="med"/>
            </a:ln>
          </p:spPr>
          <p:style>
            <a:lnRef idx="0"/>
            <a:fillRef idx="0"/>
            <a:effectRef idx="0"/>
            <a:fontRef idx="minor"/>
          </p:style>
        </p:sp>
        <p:sp>
          <p:nvSpPr>
            <p:cNvPr id="998" name="Line 17"/>
            <p:cNvSpPr/>
            <p:nvPr/>
          </p:nvSpPr>
          <p:spPr>
            <a:xfrm flipH="1">
              <a:off x="7662600" y="5470200"/>
              <a:ext cx="177480" cy="103320"/>
            </a:xfrm>
            <a:prstGeom prst="line">
              <a:avLst/>
            </a:prstGeom>
            <a:ln w="38160">
              <a:solidFill>
                <a:schemeClr val="tx1"/>
              </a:solidFill>
              <a:round/>
              <a:tailEnd len="med" type="triangle" w="med"/>
            </a:ln>
          </p:spPr>
          <p:style>
            <a:lnRef idx="0"/>
            <a:fillRef idx="0"/>
            <a:effectRef idx="0"/>
            <a:fontRef idx="minor"/>
          </p:style>
        </p:sp>
        <p:sp>
          <p:nvSpPr>
            <p:cNvPr id="999" name="Line 18"/>
            <p:cNvSpPr/>
            <p:nvPr/>
          </p:nvSpPr>
          <p:spPr>
            <a:xfrm>
              <a:off x="8166600" y="5444280"/>
              <a:ext cx="0" cy="193680"/>
            </a:xfrm>
            <a:prstGeom prst="line">
              <a:avLst/>
            </a:prstGeom>
            <a:ln w="38160">
              <a:solidFill>
                <a:schemeClr val="tx1"/>
              </a:solidFill>
              <a:round/>
              <a:tailEnd len="med" type="triangle" w="med"/>
            </a:ln>
          </p:spPr>
          <p:style>
            <a:lnRef idx="0"/>
            <a:fillRef idx="0"/>
            <a:effectRef idx="0"/>
            <a:fontRef idx="minor"/>
          </p:style>
        </p:sp>
        <p:sp>
          <p:nvSpPr>
            <p:cNvPr id="1000" name="Line 19"/>
            <p:cNvSpPr/>
            <p:nvPr/>
          </p:nvSpPr>
          <p:spPr>
            <a:xfrm>
              <a:off x="8474400" y="5433120"/>
              <a:ext cx="103320" cy="177840"/>
            </a:xfrm>
            <a:prstGeom prst="line">
              <a:avLst/>
            </a:prstGeom>
            <a:ln w="38160">
              <a:solidFill>
                <a:schemeClr val="tx1"/>
              </a:solidFill>
              <a:round/>
              <a:tailEnd len="med" type="triangle" w="med"/>
            </a:ln>
          </p:spPr>
          <p:style>
            <a:lnRef idx="0"/>
            <a:fillRef idx="0"/>
            <a:effectRef idx="0"/>
            <a:fontRef idx="minor"/>
          </p:style>
        </p:sp>
      </p:grpSp>
      <p:sp>
        <p:nvSpPr>
          <p:cNvPr id="1001" name="CustomShape 20"/>
          <p:cNvSpPr/>
          <p:nvPr/>
        </p:nvSpPr>
        <p:spPr>
          <a:xfrm>
            <a:off x="4892400" y="5638680"/>
            <a:ext cx="912960" cy="379440"/>
          </a:xfrm>
          <a:prstGeom prst="curvedUpArrow">
            <a:avLst>
              <a:gd name="adj1" fmla="val 25000"/>
              <a:gd name="adj2" fmla="val 50000"/>
              <a:gd name="adj3" fmla="val 25000"/>
            </a:avLst>
          </a:prstGeom>
          <a:ln>
            <a:round/>
          </a:ln>
        </p:spPr>
        <p:style>
          <a:lnRef idx="2">
            <a:schemeClr val="accent1">
              <a:shade val="50000"/>
            </a:schemeClr>
          </a:lnRef>
          <a:fillRef idx="1">
            <a:schemeClr val="accent1"/>
          </a:fillRef>
          <a:effectRef idx="0">
            <a:schemeClr val="accent1"/>
          </a:effectRef>
          <a:fontRef idx="minor"/>
        </p:style>
      </p:sp>
      <p:sp>
        <p:nvSpPr>
          <p:cNvPr id="1002" name="CustomShape 21"/>
          <p:cNvSpPr/>
          <p:nvPr/>
        </p:nvSpPr>
        <p:spPr>
          <a:xfrm>
            <a:off x="2377800" y="5638680"/>
            <a:ext cx="912960" cy="379440"/>
          </a:xfrm>
          <a:prstGeom prst="curvedUpArrow">
            <a:avLst>
              <a:gd name="adj1" fmla="val 25000"/>
              <a:gd name="adj2" fmla="val 50000"/>
              <a:gd name="adj3" fmla="val 25000"/>
            </a:avLst>
          </a:prstGeom>
          <a:ln>
            <a:round/>
          </a:ln>
        </p:spPr>
        <p:style>
          <a:lnRef idx="2">
            <a:schemeClr val="accent1">
              <a:shade val="50000"/>
            </a:schemeClr>
          </a:lnRef>
          <a:fillRef idx="1">
            <a:schemeClr val="accent1"/>
          </a:fillRef>
          <a:effectRef idx="0">
            <a:schemeClr val="accent1"/>
          </a:effectRef>
          <a:fontRef idx="minor"/>
        </p:style>
      </p:sp>
      <p:grpSp>
        <p:nvGrpSpPr>
          <p:cNvPr id="1003" name="Group 22"/>
          <p:cNvGrpSpPr/>
          <p:nvPr/>
        </p:nvGrpSpPr>
        <p:grpSpPr>
          <a:xfrm>
            <a:off x="0" y="2970720"/>
            <a:ext cx="3061800" cy="3061800"/>
            <a:chOff x="0" y="2970720"/>
            <a:chExt cx="3061800" cy="3061800"/>
          </a:xfrm>
        </p:grpSpPr>
        <p:pic>
          <p:nvPicPr>
            <p:cNvPr id="1004" name="Picture 5" descr=""/>
            <p:cNvPicPr/>
            <p:nvPr/>
          </p:nvPicPr>
          <p:blipFill>
            <a:blip r:embed="rId1"/>
            <a:srcRect l="10617" t="34756" r="53919" b="20662"/>
            <a:stretch/>
          </p:blipFill>
          <p:spPr>
            <a:xfrm rot="1582800">
              <a:off x="388440" y="3359160"/>
              <a:ext cx="2284560" cy="2284560"/>
            </a:xfrm>
            <a:prstGeom prst="rect">
              <a:avLst/>
            </a:prstGeom>
            <a:ln>
              <a:noFill/>
            </a:ln>
          </p:spPr>
        </p:pic>
        <p:sp>
          <p:nvSpPr>
            <p:cNvPr id="1005" name="CustomShape 23"/>
            <p:cNvSpPr/>
            <p:nvPr/>
          </p:nvSpPr>
          <p:spPr>
            <a:xfrm rot="1582800">
              <a:off x="456120" y="3473280"/>
              <a:ext cx="2132280" cy="2093040"/>
            </a:xfrm>
            <a:prstGeom prst="ellipse">
              <a:avLst/>
            </a:prstGeom>
            <a:gradFill rotWithShape="0">
              <a:gsLst>
                <a:gs pos="0">
                  <a:srgbClr val="4545ff"/>
                </a:gs>
                <a:gs pos="100000">
                  <a:srgbClr val="0000ff"/>
                </a:gs>
              </a:gsLst>
              <a:path path="rect"/>
            </a:gradFill>
            <a:ln w="9360">
              <a:solidFill>
                <a:schemeClr val="tx1"/>
              </a:solidFill>
              <a:round/>
            </a:ln>
          </p:spPr>
          <p:style>
            <a:lnRef idx="0"/>
            <a:fillRef idx="0"/>
            <a:effectRef idx="0"/>
            <a:fontRef idx="minor"/>
          </p:style>
        </p:sp>
      </p:grpSp>
      <p:pic>
        <p:nvPicPr>
          <p:cNvPr id="1006" name="Picture 5" descr=""/>
          <p:cNvPicPr/>
          <p:nvPr/>
        </p:nvPicPr>
        <p:blipFill>
          <a:blip r:embed="rId2"/>
          <a:srcRect l="55277" t="36240" r="9262" b="22146"/>
          <a:stretch/>
        </p:blipFill>
        <p:spPr>
          <a:xfrm>
            <a:off x="3003480" y="3429000"/>
            <a:ext cx="2055960" cy="2132280"/>
          </a:xfrm>
          <a:prstGeom prst="rect">
            <a:avLst/>
          </a:prstGeom>
          <a:ln>
            <a:noFill/>
          </a:ln>
        </p:spPr>
      </p:pic>
      <p:sp>
        <p:nvSpPr>
          <p:cNvPr id="1007" name="CustomShape 24"/>
          <p:cNvSpPr/>
          <p:nvPr/>
        </p:nvSpPr>
        <p:spPr>
          <a:xfrm>
            <a:off x="5730480" y="5715000"/>
            <a:ext cx="388476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Arial"/>
                <a:ea typeface="DejaVu Sans"/>
              </a:rPr>
              <a:t>=&gt; Feature vector (128)</a:t>
            </a:r>
            <a:endParaRPr b="0" lang="en-US" sz="2400" spc="-1" strike="noStrike">
              <a:latin typeface="Arial"/>
            </a:endParaRPr>
          </a:p>
          <a:p>
            <a:pPr>
              <a:lnSpc>
                <a:spcPct val="100000"/>
              </a:lnSpc>
            </a:pPr>
            <a:endParaRPr b="0" lang="en-US" sz="2400" spc="-1" strike="noStrike">
              <a:latin typeface="Arial"/>
            </a:endParaRPr>
          </a:p>
        </p:txBody>
      </p:sp>
      <p:sp>
        <p:nvSpPr>
          <p:cNvPr id="1008" name="CustomShape 25"/>
          <p:cNvSpPr/>
          <p:nvPr/>
        </p:nvSpPr>
        <p:spPr>
          <a:xfrm flipH="1" flipV="1" rot="5400000">
            <a:off x="1082160" y="3732120"/>
            <a:ext cx="1141560" cy="53208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009" name="CustomShape 26"/>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1010" name="CustomShape 27"/>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0B5F88B4-DB10-4707-9B4B-346E2FB80AED}" type="slidenum">
              <a:rPr b="0" lang="en-US" sz="1400" spc="-1" strike="noStrike">
                <a:solidFill>
                  <a:srgbClr val="000000"/>
                </a:solidFill>
                <a:latin typeface="Arial"/>
                <a:ea typeface="DejaVu Sans"/>
              </a:rPr>
              <a:t>80</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1006"/>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100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984"/>
                                        </p:tgtEl>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tgtEl>
                                          <p:spTgt spid="1001"/>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10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457200" y="228600"/>
            <a:ext cx="822816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What makes a good feature?</a:t>
            </a:r>
            <a:endParaRPr b="0" lang="en-US" sz="4400" spc="-1" strike="noStrike">
              <a:latin typeface="Arial"/>
            </a:endParaRPr>
          </a:p>
        </p:txBody>
      </p:sp>
      <p:sp>
        <p:nvSpPr>
          <p:cNvPr id="202" name="CustomShape 2"/>
          <p:cNvSpPr/>
          <p:nvPr/>
        </p:nvSpPr>
        <p:spPr>
          <a:xfrm>
            <a:off x="4343400" y="4114800"/>
            <a:ext cx="150840" cy="150840"/>
          </a:xfrm>
          <a:prstGeom prst="rect">
            <a:avLst/>
          </a:prstGeom>
          <a:noFill/>
          <a:ln w="28440">
            <a:solidFill>
              <a:srgbClr val="ff0000"/>
            </a:solidFill>
            <a:miter/>
          </a:ln>
        </p:spPr>
        <p:style>
          <a:lnRef idx="0"/>
          <a:fillRef idx="0"/>
          <a:effectRef idx="0"/>
          <a:fontRef idx="minor"/>
        </p:style>
      </p:sp>
      <p:pic>
        <p:nvPicPr>
          <p:cNvPr id="203" name="Picture 6" descr="img"/>
          <p:cNvPicPr/>
          <p:nvPr/>
        </p:nvPicPr>
        <p:blipFill>
          <a:blip r:embed="rId1"/>
          <a:stretch/>
        </p:blipFill>
        <p:spPr>
          <a:xfrm>
            <a:off x="228600" y="1149480"/>
            <a:ext cx="8380440" cy="5570640"/>
          </a:xfrm>
          <a:prstGeom prst="rect">
            <a:avLst/>
          </a:prstGeom>
          <a:ln>
            <a:noFill/>
          </a:ln>
        </p:spPr>
      </p:pic>
      <p:sp>
        <p:nvSpPr>
          <p:cNvPr id="204"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205"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F8CFA06-B52B-42A1-9E3C-46398014D1D6}" type="slidenum">
              <a:rPr b="0" lang="en-US" sz="1400" spc="-1" strike="noStrike">
                <a:solidFill>
                  <a:srgbClr val="000000"/>
                </a:solidFill>
                <a:latin typeface="Arial"/>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Arial"/>
                <a:ea typeface="DejaVu Sans"/>
              </a:rPr>
              <a:t>Summary of SIFT Feature</a:t>
            </a:r>
            <a:endParaRPr b="0" lang="en-US" sz="4400" spc="-1" strike="noStrike">
              <a:latin typeface="Arial"/>
            </a:endParaRPr>
          </a:p>
        </p:txBody>
      </p:sp>
      <p:sp>
        <p:nvSpPr>
          <p:cNvPr id="1012"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normAutofit fontScale="62000"/>
          </a:bodyPr>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Descriptor: 128-D</a:t>
            </a:r>
            <a:endParaRPr b="0" lang="en-US" sz="32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4 by 4 patches, each with 8-D gradient angle histogram:</a:t>
            </a:r>
            <a:endParaRPr b="0" lang="en-US" sz="2800" spc="-1" strike="noStrike">
              <a:latin typeface="Arial"/>
            </a:endParaRPr>
          </a:p>
          <a:p>
            <a:pPr marL="1143000" indent="-227160">
              <a:lnSpc>
                <a:spcPct val="100000"/>
              </a:lnSpc>
              <a:spcBef>
                <a:spcPts val="479"/>
              </a:spcBef>
            </a:pPr>
            <a:r>
              <a:rPr b="0" lang="en-US" sz="2400" spc="-1" strike="noStrike">
                <a:solidFill>
                  <a:srgbClr val="000000"/>
                </a:solidFill>
                <a:latin typeface="Arial"/>
                <a:ea typeface="DejaVu Sans"/>
              </a:rPr>
              <a:t>  </a:t>
            </a:r>
            <a:r>
              <a:rPr b="0" lang="en-US" sz="2400" spc="-1" strike="noStrike">
                <a:solidFill>
                  <a:srgbClr val="000000"/>
                </a:solidFill>
                <a:latin typeface="Arial"/>
                <a:ea typeface="DejaVu Sans"/>
              </a:rPr>
              <a:t>4×4×8 = 128</a:t>
            </a:r>
            <a:endParaRPr b="0" lang="en-US" sz="24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Normalized to reduce the effects of illumination change.</a:t>
            </a:r>
            <a:endParaRPr b="0" lang="en-US" sz="2800" spc="-1" strike="noStrike">
              <a:latin typeface="Arial"/>
            </a:endParaRPr>
          </a:p>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Position: (</a:t>
            </a:r>
            <a:r>
              <a:rPr b="0" i="1" lang="en-US" sz="3200" spc="-1" strike="noStrike">
                <a:solidFill>
                  <a:srgbClr val="000000"/>
                </a:solidFill>
                <a:latin typeface="Arial"/>
                <a:ea typeface="DejaVu Sans"/>
              </a:rPr>
              <a:t>x</a:t>
            </a:r>
            <a:r>
              <a:rPr b="0" lang="en-US" sz="3200" spc="-1" strike="noStrike">
                <a:solidFill>
                  <a:srgbClr val="000000"/>
                </a:solidFill>
                <a:latin typeface="Arial"/>
                <a:ea typeface="DejaVu Sans"/>
              </a:rPr>
              <a:t>, </a:t>
            </a:r>
            <a:r>
              <a:rPr b="0" i="1" lang="en-US" sz="3200" spc="-1" strike="noStrike">
                <a:solidFill>
                  <a:srgbClr val="000000"/>
                </a:solidFill>
                <a:latin typeface="Arial"/>
                <a:ea typeface="DejaVu Sans"/>
              </a:rPr>
              <a:t>y</a:t>
            </a:r>
            <a:r>
              <a:rPr b="0" lang="en-US" sz="3200" spc="-1" strike="noStrike">
                <a:solidFill>
                  <a:srgbClr val="000000"/>
                </a:solidFill>
                <a:latin typeface="Arial"/>
                <a:ea typeface="DejaVu Sans"/>
              </a:rPr>
              <a:t>)</a:t>
            </a:r>
            <a:r>
              <a:rPr b="0" lang="en-US" sz="2900" spc="-1" strike="noStrike">
                <a:solidFill>
                  <a:srgbClr val="000000"/>
                </a:solidFill>
                <a:latin typeface="Arial"/>
                <a:ea typeface="DejaVu Sans"/>
              </a:rPr>
              <a:t> </a:t>
            </a:r>
            <a:endParaRPr b="0" lang="en-US" sz="29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Where the feature is located at.</a:t>
            </a:r>
            <a:endParaRPr b="0" lang="en-US" sz="2800" spc="-1" strike="noStrike">
              <a:latin typeface="Arial"/>
            </a:endParaRPr>
          </a:p>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Scale</a:t>
            </a:r>
            <a:endParaRPr b="0" lang="en-US" sz="32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Control the region size for descriptor extraction.</a:t>
            </a:r>
            <a:endParaRPr b="0" lang="en-US" sz="2800" spc="-1" strike="noStrike">
              <a:latin typeface="Arial"/>
            </a:endParaRPr>
          </a:p>
          <a:p>
            <a:pPr marL="343080" indent="-341640">
              <a:lnSpc>
                <a:spcPct val="100000"/>
              </a:lnSpc>
              <a:spcBef>
                <a:spcPts val="641"/>
              </a:spcBef>
              <a:buClr>
                <a:srgbClr val="000000"/>
              </a:buClr>
              <a:buFont typeface="Symbol"/>
              <a:buChar char=""/>
            </a:pPr>
            <a:r>
              <a:rPr b="0" lang="en-US" sz="3200" spc="-1" strike="noStrike">
                <a:solidFill>
                  <a:srgbClr val="000000"/>
                </a:solidFill>
                <a:latin typeface="Arial"/>
                <a:ea typeface="DejaVu Sans"/>
              </a:rPr>
              <a:t>Orientation</a:t>
            </a:r>
            <a:endParaRPr b="0" lang="en-US" sz="3200" spc="-1" strike="noStrike">
              <a:latin typeface="Arial"/>
            </a:endParaRPr>
          </a:p>
          <a:p>
            <a:pPr lvl="1" marL="743040" indent="-284400">
              <a:lnSpc>
                <a:spcPct val="100000"/>
              </a:lnSpc>
              <a:spcBef>
                <a:spcPts val="561"/>
              </a:spcBef>
              <a:buClr>
                <a:srgbClr val="000000"/>
              </a:buClr>
              <a:buFont typeface="Symbol"/>
              <a:buChar char=""/>
            </a:pPr>
            <a:r>
              <a:rPr b="0" lang="en-US" sz="2800" spc="-1" strike="noStrike">
                <a:solidFill>
                  <a:srgbClr val="000000"/>
                </a:solidFill>
                <a:latin typeface="Arial"/>
                <a:ea typeface="DejaVu Sans"/>
              </a:rPr>
              <a:t>To achieve rotation-invariant descriptor.</a:t>
            </a:r>
            <a:endParaRPr b="0" lang="en-US" sz="2800" spc="-1" strike="noStrike">
              <a:latin typeface="Arial"/>
            </a:endParaRPr>
          </a:p>
          <a:p>
            <a:pPr>
              <a:lnSpc>
                <a:spcPct val="100000"/>
              </a:lnSpc>
            </a:pPr>
            <a:endParaRPr b="0" lang="en-US" sz="2800" spc="-1" strike="noStrike">
              <a:latin typeface="Arial"/>
            </a:endParaRPr>
          </a:p>
        </p:txBody>
      </p:sp>
      <p:sp>
        <p:nvSpPr>
          <p:cNvPr id="1013"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1014"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F601062D-5DCE-4921-80FD-7C7A6CE3745E}" type="slidenum">
              <a:rPr b="0" lang="en-US" sz="1400" spc="-1" strike="noStrike">
                <a:solidFill>
                  <a:srgbClr val="000000"/>
                </a:solidFill>
                <a:latin typeface="Arial"/>
                <a:ea typeface="DejaVu Sans"/>
              </a:rPr>
              <a:t>90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5" name="Picture 4" descr=""/>
          <p:cNvPicPr/>
          <p:nvPr/>
        </p:nvPicPr>
        <p:blipFill>
          <a:blip r:embed="rId1"/>
          <a:stretch/>
        </p:blipFill>
        <p:spPr>
          <a:xfrm>
            <a:off x="990720" y="988920"/>
            <a:ext cx="7313760" cy="2895840"/>
          </a:xfrm>
          <a:prstGeom prst="rect">
            <a:avLst/>
          </a:prstGeom>
          <a:ln>
            <a:noFill/>
          </a:ln>
        </p:spPr>
      </p:pic>
      <p:pic>
        <p:nvPicPr>
          <p:cNvPr id="1016" name="Picture 4" descr=""/>
          <p:cNvPicPr/>
          <p:nvPr/>
        </p:nvPicPr>
        <p:blipFill>
          <a:blip r:embed="rId2"/>
          <a:srcRect l="2669" t="35753" r="2166" b="13568"/>
          <a:stretch/>
        </p:blipFill>
        <p:spPr>
          <a:xfrm>
            <a:off x="951840" y="3735360"/>
            <a:ext cx="7352640" cy="2968560"/>
          </a:xfrm>
          <a:prstGeom prst="rect">
            <a:avLst/>
          </a:prstGeom>
          <a:ln>
            <a:noFill/>
          </a:ln>
        </p:spPr>
      </p:pic>
      <p:sp>
        <p:nvSpPr>
          <p:cNvPr id="1017" name="CustomShape 1"/>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BCA4E08-9D6E-4DE9-921F-3CDE522F2717}" type="slidenum">
              <a:rPr b="0" lang="en-US" sz="1400" spc="-1" strike="noStrike">
                <a:solidFill>
                  <a:srgbClr val="000000"/>
                </a:solidFill>
                <a:latin typeface="Arial"/>
                <a:ea typeface="DejaVu Sans"/>
              </a:rPr>
              <a:t>90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CustomShape 1"/>
          <p:cNvSpPr/>
          <p:nvPr/>
        </p:nvSpPr>
        <p:spPr>
          <a:xfrm>
            <a:off x="762120" y="270000"/>
            <a:ext cx="8075880" cy="1141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Arial"/>
                <a:ea typeface="DejaVu Sans"/>
              </a:rPr>
              <a:t>References</a:t>
            </a:r>
            <a:endParaRPr b="0" lang="en-US" sz="4400" spc="-1" strike="noStrike">
              <a:latin typeface="Arial"/>
            </a:endParaRPr>
          </a:p>
        </p:txBody>
      </p:sp>
      <p:sp>
        <p:nvSpPr>
          <p:cNvPr id="1019" name="CustomShape 2"/>
          <p:cNvSpPr/>
          <p:nvPr/>
        </p:nvSpPr>
        <p:spPr>
          <a:xfrm>
            <a:off x="762120" y="1596960"/>
            <a:ext cx="8075880" cy="4295880"/>
          </a:xfrm>
          <a:prstGeom prst="rect">
            <a:avLst/>
          </a:prstGeom>
          <a:noFill/>
          <a:ln>
            <a:noFill/>
          </a:ln>
        </p:spPr>
        <p:style>
          <a:lnRef idx="0"/>
          <a:fillRef idx="0"/>
          <a:effectRef idx="0"/>
          <a:fontRef idx="minor"/>
        </p:style>
        <p:txBody>
          <a:bodyPr lIns="90000" rIns="90000" tIns="45000" bIns="45000">
            <a:normAutofit fontScale="51000"/>
          </a:bodyPr>
          <a:p>
            <a:pPr marL="343080" indent="-341640">
              <a:lnSpc>
                <a:spcPct val="100000"/>
              </a:lnSpc>
              <a:spcBef>
                <a:spcPts val="641"/>
              </a:spcBef>
              <a:buClr>
                <a:srgbClr val="000000"/>
              </a:buClr>
              <a:buFont typeface="Arial"/>
              <a:buChar char="•"/>
            </a:pPr>
            <a:r>
              <a:rPr b="0" lang="en-US" sz="3200" spc="-1" strike="noStrike">
                <a:solidFill>
                  <a:srgbClr val="000000"/>
                </a:solidFill>
                <a:latin typeface="Arial"/>
                <a:ea typeface="DejaVu Sans"/>
              </a:rPr>
              <a:t>David G. Lowe, "</a:t>
            </a:r>
            <a:r>
              <a:rPr b="0" i="1" lang="en-US" sz="3200" spc="-1" strike="noStrike">
                <a:solidFill>
                  <a:srgbClr val="000000"/>
                </a:solidFill>
                <a:latin typeface="Arial"/>
                <a:ea typeface="DejaVu Sans"/>
              </a:rPr>
              <a:t>Distinctive image features from scale</a:t>
            </a:r>
            <a:r>
              <a:rPr b="0" lang="en-US" sz="3200" spc="-1" strike="noStrike">
                <a:solidFill>
                  <a:srgbClr val="000000"/>
                </a:solidFill>
                <a:latin typeface="Arial"/>
                <a:ea typeface="DejaVu Sans"/>
              </a:rPr>
              <a:t>-</a:t>
            </a:r>
            <a:r>
              <a:rPr b="0" i="1" lang="en-US" sz="3200" spc="-1" strike="noStrike">
                <a:solidFill>
                  <a:srgbClr val="000000"/>
                </a:solidFill>
                <a:latin typeface="Arial"/>
                <a:ea typeface="DejaVu Sans"/>
              </a:rPr>
              <a:t>invariant keypoints</a:t>
            </a:r>
            <a:r>
              <a:rPr b="0" lang="en-US" sz="3200" spc="-1" strike="noStrike">
                <a:solidFill>
                  <a:srgbClr val="000000"/>
                </a:solidFill>
                <a:latin typeface="Arial"/>
                <a:ea typeface="DejaVu Sans"/>
              </a:rPr>
              <a:t>," International Journal of Computer Vision,(2004)</a:t>
            </a:r>
            <a:endParaRPr b="0" lang="en-US" sz="3200" spc="-1" strike="noStrike">
              <a:latin typeface="Arial"/>
            </a:endParaRPr>
          </a:p>
          <a:p>
            <a:pPr>
              <a:lnSpc>
                <a:spcPct val="100000"/>
              </a:lnSpc>
              <a:spcBef>
                <a:spcPts val="641"/>
              </a:spcBef>
            </a:pPr>
            <a:r>
              <a:rPr b="0" lang="en-US" sz="3200" spc="-1" strike="noStrike" u="sng">
                <a:solidFill>
                  <a:srgbClr val="009999"/>
                </a:solidFill>
                <a:uFillTx/>
                <a:latin typeface="Arial"/>
                <a:ea typeface="DejaVu Sans"/>
                <a:hlinkClick r:id="rId1"/>
              </a:rPr>
              <a:t>http://www.cs.ubc.ca/~</a:t>
            </a:r>
            <a:r>
              <a:rPr b="0" lang="en-US" sz="3200" spc="-1" strike="noStrike" u="sng">
                <a:solidFill>
                  <a:srgbClr val="009999"/>
                </a:solidFill>
                <a:uFillTx/>
                <a:latin typeface="Arial"/>
                <a:ea typeface="DejaVu Sans"/>
                <a:hlinkClick r:id="rId2"/>
              </a:rPr>
              <a:t>lowe/papers/ijcv04.pdf</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1640">
              <a:lnSpc>
                <a:spcPct val="100000"/>
              </a:lnSpc>
              <a:spcBef>
                <a:spcPts val="641"/>
              </a:spcBef>
              <a:buClr>
                <a:srgbClr val="000000"/>
              </a:buClr>
              <a:buFont typeface="Arial"/>
              <a:buChar char="•"/>
            </a:pPr>
            <a:r>
              <a:rPr b="0" lang="en-US" sz="3200" spc="-1" strike="noStrike" u="sng">
                <a:solidFill>
                  <a:srgbClr val="009999"/>
                </a:solidFill>
                <a:uFillTx/>
                <a:latin typeface="Arial"/>
                <a:ea typeface="DejaVu Sans"/>
                <a:hlinkClick r:id="rId3"/>
              </a:rPr>
              <a:t>http://www.aishack.in/2010/05/sift-scale-invariant-feature-transform</a:t>
            </a:r>
            <a:r>
              <a:rPr b="0" lang="en-US" sz="3200" spc="-1" strike="noStrike" u="sng">
                <a:solidFill>
                  <a:srgbClr val="009999"/>
                </a:solidFill>
                <a:uFillTx/>
                <a:latin typeface="Arial"/>
                <a:ea typeface="DejaVu Sans"/>
                <a:hlinkClick r:id="rId4"/>
              </a:rPr>
              <a:t>/</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1640">
              <a:lnSpc>
                <a:spcPct val="100000"/>
              </a:lnSpc>
              <a:spcBef>
                <a:spcPts val="641"/>
              </a:spcBef>
              <a:buClr>
                <a:srgbClr val="000000"/>
              </a:buClr>
              <a:buFont typeface="Arial"/>
              <a:buChar char="•"/>
            </a:pPr>
            <a:r>
              <a:rPr b="0" i="1" lang="en-US" sz="3200" spc="-1" strike="noStrike">
                <a:solidFill>
                  <a:srgbClr val="000000"/>
                </a:solidFill>
                <a:latin typeface="Arial"/>
                <a:ea typeface="DejaVu Sans"/>
              </a:rPr>
              <a:t>Implementing SIFT in OpenCV</a:t>
            </a:r>
            <a:endParaRPr b="0" lang="en-US" sz="3200" spc="-1" strike="noStrike">
              <a:latin typeface="Arial"/>
            </a:endParaRPr>
          </a:p>
          <a:p>
            <a:pPr>
              <a:lnSpc>
                <a:spcPct val="100000"/>
              </a:lnSpc>
              <a:spcBef>
                <a:spcPts val="641"/>
              </a:spcBef>
            </a:pPr>
            <a:r>
              <a:rPr b="0" lang="en-US" sz="3200" spc="-1" strike="noStrike" u="sng">
                <a:solidFill>
                  <a:srgbClr val="009999"/>
                </a:solidFill>
                <a:uFillTx/>
                <a:latin typeface="Arial"/>
                <a:ea typeface="DejaVu Sans"/>
                <a:hlinkClick r:id="rId5"/>
              </a:rPr>
              <a:t>http://www.aishack.in/2010/07/implementing-sift-in-opencv</a:t>
            </a:r>
            <a:r>
              <a:rPr b="0" lang="en-US" sz="3200" spc="-1" strike="noStrike" u="sng">
                <a:solidFill>
                  <a:srgbClr val="009999"/>
                </a:solidFill>
                <a:uFillTx/>
                <a:latin typeface="Arial"/>
                <a:ea typeface="DejaVu Sans"/>
                <a:hlinkClick r:id="rId6"/>
              </a:rPr>
              <a:t>/</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1020" name="CustomShape 3"/>
          <p:cNvSpPr/>
          <p:nvPr/>
        </p:nvSpPr>
        <p:spPr>
          <a:xfrm>
            <a:off x="457200" y="6245280"/>
            <a:ext cx="2132280" cy="47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Image Features II</a:t>
            </a:r>
            <a:endParaRPr b="0" lang="en-US" sz="1400" spc="-1" strike="noStrike">
              <a:latin typeface="Arial"/>
            </a:endParaRPr>
          </a:p>
        </p:txBody>
      </p:sp>
      <p:sp>
        <p:nvSpPr>
          <p:cNvPr id="1021" name="CustomShape 4"/>
          <p:cNvSpPr/>
          <p:nvPr/>
        </p:nvSpPr>
        <p:spPr>
          <a:xfrm>
            <a:off x="6553080" y="6245280"/>
            <a:ext cx="2132280" cy="4748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F497E749-B10A-40FD-81BF-F4ED62E96072}" type="slidenum">
              <a:rPr b="0" lang="en-US" sz="1400" spc="-1" strike="noStrike">
                <a:solidFill>
                  <a:srgbClr val="000000"/>
                </a:solidFill>
                <a:latin typeface="Arial"/>
                <a:ea typeface="DejaVu Sans"/>
              </a:rPr>
              <a:t>92</a:t>
            </a:fld>
            <a:endParaRPr b="0" lang="en-US" sz="1400" spc="-1" strike="noStrike">
              <a:latin typeface="Arial"/>
            </a:endParaRPr>
          </a:p>
        </p:txBody>
      </p:sp>
    </p:spTree>
  </p:cSld>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11071</TotalTime>
  <Application>LibreOffice/6.3.4.2$Linux_X86_64 LibreOffice_project/30$Build-2</Application>
  <Words>3774</Words>
  <Paragraphs>766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2009-08-13T08:33:28Z</dcterms:created>
  <dc:creator>Sayed</dc:creator>
  <dc:description/>
  <dc:language>en-US</dc:language>
  <cp:lastModifiedBy/>
  <cp:lastPrinted>2012-10-16T04:23:24Z</cp:lastPrinted>
  <dcterms:modified xsi:type="dcterms:W3CDTF">2020-12-23T14:18:23Z</dcterms:modified>
  <cp:revision>233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2</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41</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100</vt:i4>
  </property>
  <property fmtid="{D5CDD505-2E9C-101B-9397-08002B2CF9AE}" pid="12" name="Version">
    <vt:i4>1</vt:i4>
  </property>
</Properties>
</file>